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27"/>
  </p:notesMasterIdLst>
  <p:sldIdLst>
    <p:sldId id="784" r:id="rId2"/>
    <p:sldId id="703" r:id="rId3"/>
    <p:sldId id="704" r:id="rId4"/>
    <p:sldId id="786" r:id="rId5"/>
    <p:sldId id="787" r:id="rId6"/>
    <p:sldId id="796" r:id="rId7"/>
    <p:sldId id="798" r:id="rId8"/>
    <p:sldId id="814" r:id="rId9"/>
    <p:sldId id="815" r:id="rId10"/>
    <p:sldId id="799" r:id="rId11"/>
    <p:sldId id="800" r:id="rId12"/>
    <p:sldId id="801" r:id="rId13"/>
    <p:sldId id="821" r:id="rId14"/>
    <p:sldId id="803" r:id="rId15"/>
    <p:sldId id="804" r:id="rId16"/>
    <p:sldId id="751" r:id="rId17"/>
    <p:sldId id="805" r:id="rId18"/>
    <p:sldId id="806" r:id="rId19"/>
    <p:sldId id="818" r:id="rId20"/>
    <p:sldId id="807" r:id="rId21"/>
    <p:sldId id="808" r:id="rId22"/>
    <p:sldId id="809" r:id="rId23"/>
    <p:sldId id="810" r:id="rId24"/>
    <p:sldId id="811" r:id="rId25"/>
    <p:sldId id="812" r:id="rId26"/>
  </p:sldIdLst>
  <p:sldSz cx="12192000" cy="6858000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7"/>
    <a:srgbClr val="BF9000"/>
    <a:srgbClr val="7F7F7F"/>
    <a:srgbClr val="800000"/>
    <a:srgbClr val="003366"/>
    <a:srgbClr val="A50021"/>
    <a:srgbClr val="42BBBD"/>
    <a:srgbClr val="44546A"/>
    <a:srgbClr val="FFFFF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85" autoAdjust="0"/>
    <p:restoredTop sz="94444" autoAdjust="0"/>
  </p:normalViewPr>
  <p:slideViewPr>
    <p:cSldViewPr snapToGrid="0">
      <p:cViewPr varScale="1">
        <p:scale>
          <a:sx n="106" d="100"/>
          <a:sy n="106" d="100"/>
        </p:scale>
        <p:origin x="208" y="2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8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29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3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4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357299752843766"/>
          <c:y val="0"/>
          <c:w val="0.48231060968152201"/>
          <c:h val="0.938210074649011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 premier 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C5F-6544-B76C-96853C8CC47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C5F-6544-B76C-96853C8CC477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C5F-6544-B76C-96853C8CC477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C5F-6544-B76C-96853C8CC477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4C5F-6544-B76C-96853C8CC477}"/>
              </c:ext>
            </c:extLst>
          </c:dPt>
          <c:dLbls>
            <c:dLbl>
              <c:idx val="7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003366">
                            <a:alpha val="70000"/>
                          </a:srgb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-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5F-6544-B76C-96853C8CC4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003366">
                        <a:alpha val="70000"/>
                      </a:srgb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Feuil1!$A$2:$A$9</c:f>
              <c:strCache>
                <c:ptCount val="8"/>
                <c:pt idx="0">
                  <c:v>En bonne santé physique  </c:v>
                </c:pt>
                <c:pt idx="1">
                  <c:v>En gardant « toute sa tête » jusqu’à la fin de sa vie  </c:v>
                </c:pt>
                <c:pt idx="2">
                  <c:v>Entouré de ses proches (amis, famille)  </c:v>
                </c:pt>
                <c:pt idx="3">
                  <c:v>En étant en couple  </c:v>
                </c:pt>
                <c:pt idx="4">
                  <c:v>En sécurité financière  </c:v>
                </c:pt>
                <c:pt idx="5">
                  <c:v>En ayant différentes activités (physiques, culturelles, associatives)  </c:v>
                </c:pt>
                <c:pt idx="6">
                  <c:v>En étant délesté des tâches du quotidien (courses, ménage, cuisine)  </c:v>
                </c:pt>
                <c:pt idx="7">
                  <c:v>Autre  </c:v>
                </c:pt>
              </c:strCache>
            </c:strRef>
          </c:cat>
          <c:val>
            <c:numRef>
              <c:f>Feuil1!$B$2:$B$9</c:f>
              <c:numCache>
                <c:formatCode>0%</c:formatCode>
                <c:ptCount val="8"/>
                <c:pt idx="0">
                  <c:v>0.49</c:v>
                </c:pt>
                <c:pt idx="1">
                  <c:v>0.25</c:v>
                </c:pt>
                <c:pt idx="2">
                  <c:v>0.08</c:v>
                </c:pt>
                <c:pt idx="3">
                  <c:v>7.0000000000000007E-2</c:v>
                </c:pt>
                <c:pt idx="4">
                  <c:v>0.05</c:v>
                </c:pt>
                <c:pt idx="5">
                  <c:v>0.05</c:v>
                </c:pt>
                <c:pt idx="6">
                  <c:v>0.01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5F-6544-B76C-96853C8CC47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Total des citations* </c:v>
                </c:pt>
              </c:strCache>
            </c:strRef>
          </c:tx>
          <c:spPr>
            <a:solidFill>
              <a:srgbClr val="003366"/>
            </a:solidFill>
            <a:ln w="9525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fr-FR" sz="14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Feuil1!$A$2:$A$9</c:f>
              <c:strCache>
                <c:ptCount val="8"/>
                <c:pt idx="0">
                  <c:v>En bonne santé physique  </c:v>
                </c:pt>
                <c:pt idx="1">
                  <c:v>En gardant « toute sa tête » jusqu’à la fin de sa vie  </c:v>
                </c:pt>
                <c:pt idx="2">
                  <c:v>Entouré de ses proches (amis, famille)  </c:v>
                </c:pt>
                <c:pt idx="3">
                  <c:v>En étant en couple  </c:v>
                </c:pt>
                <c:pt idx="4">
                  <c:v>En sécurité financière  </c:v>
                </c:pt>
                <c:pt idx="5">
                  <c:v>En ayant différentes activités (physiques, culturelles, associatives)  </c:v>
                </c:pt>
                <c:pt idx="6">
                  <c:v>En étant délesté des tâches du quotidien (courses, ménage, cuisine)  </c:v>
                </c:pt>
                <c:pt idx="7">
                  <c:v>Autre  </c:v>
                </c:pt>
              </c:strCache>
            </c:strRef>
          </c:cat>
          <c:val>
            <c:numRef>
              <c:f>Feuil1!$C$2:$C$9</c:f>
              <c:numCache>
                <c:formatCode>0%</c:formatCode>
                <c:ptCount val="8"/>
                <c:pt idx="0">
                  <c:v>0.72</c:v>
                </c:pt>
                <c:pt idx="1">
                  <c:v>0.52</c:v>
                </c:pt>
                <c:pt idx="2">
                  <c:v>0.23</c:v>
                </c:pt>
                <c:pt idx="3">
                  <c:v>0.18</c:v>
                </c:pt>
                <c:pt idx="4">
                  <c:v>0.2</c:v>
                </c:pt>
                <c:pt idx="5">
                  <c:v>0.12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5F-6544-B76C-96853C8CC4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4446544"/>
        <c:axId val="314446152"/>
      </c:barChart>
      <c:valAx>
        <c:axId val="31444615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314446544"/>
        <c:crosses val="autoZero"/>
        <c:crossBetween val="between"/>
      </c:valAx>
      <c:catAx>
        <c:axId val="31444654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r-FR"/>
          </a:p>
        </c:txPr>
        <c:crossAx val="314446152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200" b="1">
                <a:solidFill>
                  <a:srgbClr val="003366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200" b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0.69252909561131615"/>
          <c:y val="0.88479260891326528"/>
          <c:w val="0.29324151210917726"/>
          <c:h val="5.4604045513907531E-2"/>
        </c:manualLayout>
      </c:layout>
      <c:overlay val="0"/>
      <c:txPr>
        <a:bodyPr/>
        <a:lstStyle/>
        <a:p>
          <a:pPr>
            <a:defRPr sz="1200" b="1">
              <a:latin typeface="Calibri" panose="020F0502020204030204" pitchFamily="34" charset="0"/>
              <a:cs typeface="Calibri" panose="020F0502020204030204" pitchFamily="34" charset="0"/>
            </a:defRPr>
          </a:pPr>
          <a:endParaRPr lang="fr-FR"/>
        </a:p>
      </c:txPr>
    </c:legend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90755263181982"/>
          <c:y val="0"/>
          <c:w val="0.48092447368180175"/>
          <c:h val="0.998858003573660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Ensemble</c:v>
                </c:pt>
              </c:strCache>
            </c:strRef>
          </c:tx>
          <c:spPr>
            <a:solidFill>
              <a:srgbClr val="8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F40-AB4D-991B-C6255A6B429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F40-AB4D-991B-C6255A6B429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F40-AB4D-991B-C6255A6B4290}"/>
              </c:ext>
            </c:extLst>
          </c:dPt>
          <c:dLbls>
            <c:dLbl>
              <c:idx val="7"/>
              <c:tx>
                <c:rich>
                  <a:bodyPr/>
                  <a:lstStyle/>
                  <a:p>
                    <a:fld id="{CA4B0C79-38AF-49C4-AFFF-7E32B8FDAD4C}" type="VALUE">
                      <a:rPr lang="en-US">
                        <a:solidFill>
                          <a:srgbClr val="800000"/>
                        </a:solidFill>
                      </a:rPr>
                      <a:pPr/>
                      <a:t>[VALEUR]</a:t>
                    </a:fld>
                    <a:endParaRPr lang="fr-F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F40-AB4D-991B-C6255A6B42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8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Feuil1!$A$2:$A$10</c:f>
              <c:strCache>
                <c:ptCount val="9"/>
                <c:pt idx="0">
                  <c:v>De perdre votre autonomie dans les actes de la vie courante  </c:v>
                </c:pt>
                <c:pt idx="1">
                  <c:v>D’avoir des difficultés mentales (ex : troubles de la mémoire…)  </c:v>
                </c:pt>
                <c:pt idx="2">
                  <c:v>De ne pas parvenir à subvenir financièrement à vos besoins  </c:v>
                </c:pt>
                <c:pt idx="3">
                  <c:v>De vivre seul, sans conjoint ou relation amoureuse  </c:v>
                </c:pt>
                <c:pt idx="4">
                  <c:v>De ne plus pouvoir vous déplacer seul(e)  </c:v>
                </c:pt>
                <c:pt idx="5">
                  <c:v>De perdre vos liens avec votre famille, que les rencontres soient moins fréquentes  </c:v>
                </c:pt>
                <c:pt idx="6">
                  <c:v>De perdre vos liens avec vos amis, que les rencontres soient moins fréquentes  </c:v>
                </c:pt>
                <c:pt idx="7">
                  <c:v>Autre  </c:v>
                </c:pt>
                <c:pt idx="8">
                  <c:v>Rien de tout cela  </c:v>
                </c:pt>
              </c:strCache>
            </c:strRef>
          </c:cat>
          <c:val>
            <c:numRef>
              <c:f>Feuil1!$B$2:$B$10</c:f>
              <c:numCache>
                <c:formatCode>0%</c:formatCode>
                <c:ptCount val="9"/>
                <c:pt idx="0">
                  <c:v>0.42</c:v>
                </c:pt>
                <c:pt idx="1">
                  <c:v>0.17</c:v>
                </c:pt>
                <c:pt idx="2">
                  <c:v>0.14000000000000001</c:v>
                </c:pt>
                <c:pt idx="3">
                  <c:v>0.1</c:v>
                </c:pt>
                <c:pt idx="4">
                  <c:v>0.09</c:v>
                </c:pt>
                <c:pt idx="5">
                  <c:v>0.04</c:v>
                </c:pt>
                <c:pt idx="6">
                  <c:v>0.01</c:v>
                </c:pt>
                <c:pt idx="7">
                  <c:v>0.01</c:v>
                </c:pt>
                <c:pt idx="8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40-AB4D-991B-C6255A6B4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314447720"/>
        <c:axId val="186907896"/>
      </c:barChart>
      <c:valAx>
        <c:axId val="18690789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314447720"/>
        <c:crosses val="autoZero"/>
        <c:crossBetween val="between"/>
      </c:valAx>
      <c:catAx>
        <c:axId val="3144477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186907896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239348976424274E-2"/>
          <c:y val="8.8188245186282849E-2"/>
          <c:w val="0.92276065102357574"/>
          <c:h val="0.64487235607935722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ln>
              <a:solidFill>
                <a:srgbClr val="40658C"/>
              </a:solidFill>
            </a:ln>
            <a:effectLst/>
          </c:spPr>
          <c:marker>
            <c:symbol val="circle"/>
            <c:size val="5"/>
            <c:spPr>
              <a:solidFill>
                <a:srgbClr val="40658C"/>
              </a:solidFill>
              <a:ln>
                <a:solidFill>
                  <a:srgbClr val="40658C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40658C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18 à 24 ans</c:v>
                </c:pt>
                <c:pt idx="1">
                  <c:v>25 à 34 ans</c:v>
                </c:pt>
                <c:pt idx="2">
                  <c:v>35 à 49 ans</c:v>
                </c:pt>
                <c:pt idx="3">
                  <c:v>50 à 64 ans</c:v>
                </c:pt>
                <c:pt idx="4">
                  <c:v>65 ans et plus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32</c:v>
                </c:pt>
                <c:pt idx="1">
                  <c:v>38</c:v>
                </c:pt>
                <c:pt idx="2">
                  <c:v>44</c:v>
                </c:pt>
                <c:pt idx="3">
                  <c:v>43</c:v>
                </c:pt>
                <c:pt idx="4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A1-5B43-85DE-C04AC640F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4448504"/>
        <c:axId val="314448896"/>
      </c:lineChart>
      <c:catAx>
        <c:axId val="31444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4448896"/>
        <c:crossesAt val="0"/>
        <c:auto val="1"/>
        <c:lblAlgn val="ctr"/>
        <c:lblOffset val="100"/>
        <c:noMultiLvlLbl val="0"/>
      </c:catAx>
      <c:valAx>
        <c:axId val="314448896"/>
        <c:scaling>
          <c:orientation val="minMax"/>
          <c:max val="7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314448504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3830046757471056E-2"/>
          <c:y val="1.9651094954237062E-2"/>
          <c:w val="0.95616995324252907"/>
          <c:h val="0.978986004790579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Colonne2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48-D845-8ED3-E949E97E43F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548-D845-8ED3-E949E97E43F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548-D845-8ED3-E949E97E43F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4548-D845-8ED3-E949E97E43F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4548-D845-8ED3-E949E97E43F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4548-D845-8ED3-E949E97E43F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4548-D845-8ED3-E949E97E43FE}"/>
              </c:ext>
            </c:extLst>
          </c:dPt>
          <c:dPt>
            <c:idx val="7"/>
            <c:invertIfNegative val="0"/>
            <c:bubble3D val="0"/>
            <c:spPr>
              <a:solidFill>
                <a:srgbClr val="003366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548-D845-8ED3-E949E97E43FE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4548-D845-8ED3-E949E97E43FE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4548-D845-8ED3-E949E97E43FE}"/>
              </c:ext>
            </c:extLst>
          </c:dPt>
          <c:dPt>
            <c:idx val="15"/>
            <c:invertIfNegative val="0"/>
            <c:bubble3D val="0"/>
            <c:spPr>
              <a:solidFill>
                <a:srgbClr val="003366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548-D845-8ED3-E949E97E43FE}"/>
              </c:ext>
            </c:extLst>
          </c:dPt>
          <c:dPt>
            <c:idx val="1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4548-D845-8ED3-E949E97E43F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548-D845-8ED3-E949E97E43FE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003366">
                          <a:alpha val="70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4548-D845-8ED3-E949E97E43FE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fr-FR" sz="1200" b="1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4548-D845-8ED3-E949E97E43FE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003366">
                          <a:alpha val="70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4548-D845-8ED3-E949E97E43FE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fr-FR" sz="1200" b="1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4548-D845-8ED3-E949E97E43FE}"/>
                </c:ext>
              </c:extLst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003366">
                          <a:alpha val="70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4548-D845-8ED3-E949E97E43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fr-FR" sz="1200" b="1" i="0" u="none" strike="noStrike" kern="1200" baseline="0">
                    <a:solidFill>
                      <a:srgbClr val="003366">
                        <a:alpha val="7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Feuil1!$A$2:$A$21</c:f>
              <c:strCache>
                <c:ptCount val="20"/>
                <c:pt idx="0">
                  <c:v>TOTAL SANTE </c:v>
                </c:pt>
                <c:pt idx="1">
                  <c:v>Faire du sport, pratiquer une activité physique  </c:v>
                </c:pt>
                <c:pt idx="2">
                  <c:v>La santé, faire attention à ma santé, être en bonne santé, me faire suivre par un médecin</c:v>
                </c:pt>
                <c:pt idx="3">
                  <c:v>Bien manger, manger des choses saines, surveiller mon alimentation  </c:v>
                </c:pt>
                <c:pt idx="4">
                  <c:v>Avoir une vie (plus) saine, une bonne hygiène de vie, un mode de vie (plus) sain  </c:v>
                </c:pt>
                <c:pt idx="5">
                  <c:v>Entretenir mon mental / ma mémoire, stimuler mon esprit, préserver mon intellect  </c:v>
                </c:pt>
                <c:pt idx="6">
                  <c:v>Arrêter de fumer, moins fumer, éviter la cigarette  </c:v>
                </c:pt>
                <c:pt idx="7">
                  <c:v>TOTAL CONDITIONS DE VIE </c:v>
                </c:pt>
                <c:pt idx="8">
                  <c:v>Vivre au jour le jour, profiter de la vie, ’Carpe diem’  </c:v>
                </c:pt>
                <c:pt idx="9">
                  <c:v>Etre actif (pour rester en forme)  </c:v>
                </c:pt>
                <c:pt idx="10">
                  <c:v>Vivre paisiblement, être heureux / détendu, avoir l’esprit tranquille, vieillesse heureuse  </c:v>
                </c:pt>
                <c:pt idx="11">
                  <c:v>Etre autonome, conserver mon autonomie, être / rester indépendant  </c:v>
                </c:pt>
                <c:pt idx="12">
                  <c:v>Mourir dans de bonnes conditions, avoir une mort digne, choisir sa mort  </c:v>
                </c:pt>
                <c:pt idx="13">
                  <c:v>Bien vieillir, bien vivre en vieillissant  </c:v>
                </c:pt>
                <c:pt idx="14">
                  <c:v>Se préserver, ménager ses efforts, travailler moins  </c:v>
                </c:pt>
                <c:pt idx="15">
                  <c:v>TOTAL ENTOURAGE </c:v>
                </c:pt>
                <c:pt idx="16">
                  <c:v>Etre en contact avec mes proches, la proximité avec les proches  </c:v>
                </c:pt>
                <c:pt idx="17">
                  <c:v>Me faire aider, prendre une aide à domicile  </c:v>
                </c:pt>
                <c:pt idx="18">
                  <c:v>Avoir une vie sociale, fréquenter / rencontrer des gens  </c:v>
                </c:pt>
                <c:pt idx="19">
                  <c:v>Ne pas être un poids pour son entourage / ses proches  </c:v>
                </c:pt>
              </c:strCache>
            </c:strRef>
          </c:cat>
          <c:val>
            <c:numRef>
              <c:f>Feuil1!$B$2:$B$21</c:f>
              <c:numCache>
                <c:formatCode>0%</c:formatCode>
                <c:ptCount val="20"/>
                <c:pt idx="0">
                  <c:v>0.34</c:v>
                </c:pt>
                <c:pt idx="1">
                  <c:v>0.15</c:v>
                </c:pt>
                <c:pt idx="2">
                  <c:v>0.11</c:v>
                </c:pt>
                <c:pt idx="3">
                  <c:v>7.0000000000000007E-2</c:v>
                </c:pt>
                <c:pt idx="4">
                  <c:v>0.04</c:v>
                </c:pt>
                <c:pt idx="5">
                  <c:v>0.04</c:v>
                </c:pt>
                <c:pt idx="6">
                  <c:v>0.01</c:v>
                </c:pt>
                <c:pt idx="7">
                  <c:v>0.13</c:v>
                </c:pt>
                <c:pt idx="8">
                  <c:v>0.03</c:v>
                </c:pt>
                <c:pt idx="9">
                  <c:v>0.02</c:v>
                </c:pt>
                <c:pt idx="10">
                  <c:v>0.02</c:v>
                </c:pt>
                <c:pt idx="11">
                  <c:v>0.02</c:v>
                </c:pt>
                <c:pt idx="12">
                  <c:v>0.02</c:v>
                </c:pt>
                <c:pt idx="13">
                  <c:v>0.02</c:v>
                </c:pt>
                <c:pt idx="14">
                  <c:v>0.01</c:v>
                </c:pt>
                <c:pt idx="15">
                  <c:v>0.11</c:v>
                </c:pt>
                <c:pt idx="16">
                  <c:v>7.0000000000000007E-2</c:v>
                </c:pt>
                <c:pt idx="17">
                  <c:v>0.02</c:v>
                </c:pt>
                <c:pt idx="18">
                  <c:v>0.02</c:v>
                </c:pt>
                <c:pt idx="19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548-D845-8ED3-E949E97E4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14449288"/>
        <c:axId val="314824064"/>
      </c:barChart>
      <c:catAx>
        <c:axId val="31444928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14824064"/>
        <c:crosses val="autoZero"/>
        <c:auto val="1"/>
        <c:lblAlgn val="ctr"/>
        <c:lblOffset val="100"/>
        <c:noMultiLvlLbl val="0"/>
      </c:catAx>
      <c:valAx>
        <c:axId val="314824064"/>
        <c:scaling>
          <c:orientation val="minMax"/>
          <c:max val="0.41000000000000003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4449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>
          <a:latin typeface="+mj-lt"/>
        </a:defRPr>
      </a:pPr>
      <a:endParaRPr lang="fr-F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3830046757471056E-2"/>
          <c:y val="1.9651094954237062E-2"/>
          <c:w val="0.89020403828906558"/>
          <c:h val="0.978986004790579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Colonne2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88-B64C-963B-7EBEDD24091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C88-B64C-963B-7EBEDD24091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C88-B64C-963B-7EBEDD24091C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C88-B64C-963B-7EBEDD24091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C88-B64C-963B-7EBEDD24091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C88-B64C-963B-7EBEDD24091C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C88-B64C-963B-7EBEDD24091C}"/>
              </c:ext>
            </c:extLst>
          </c:dPt>
          <c:dPt>
            <c:idx val="7"/>
            <c:invertIfNegative val="0"/>
            <c:bubble3D val="0"/>
            <c:spPr>
              <a:solidFill>
                <a:srgbClr val="003366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C88-B64C-963B-7EBEDD24091C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BC88-B64C-963B-7EBEDD24091C}"/>
              </c:ext>
            </c:extLst>
          </c:dPt>
          <c:dPt>
            <c:idx val="10"/>
            <c:invertIfNegative val="0"/>
            <c:bubble3D val="0"/>
            <c:spPr>
              <a:solidFill>
                <a:srgbClr val="003366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BC88-B64C-963B-7EBEDD24091C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BC88-B64C-963B-7EBEDD24091C}"/>
              </c:ext>
            </c:extLst>
          </c:dPt>
          <c:dPt>
            <c:idx val="17"/>
            <c:invertIfNegative val="0"/>
            <c:bubble3D val="0"/>
            <c:spPr>
              <a:solidFill>
                <a:srgbClr val="003366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C88-B64C-963B-7EBEDD24091C}"/>
              </c:ext>
            </c:extLst>
          </c:dPt>
          <c:dPt>
            <c:idx val="1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BC88-B64C-963B-7EBEDD24091C}"/>
              </c:ext>
            </c:extLst>
          </c:dPt>
          <c:dPt>
            <c:idx val="2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BC88-B64C-963B-7EBEDD24091C}"/>
              </c:ext>
            </c:extLst>
          </c:dPt>
          <c:dPt>
            <c:idx val="22"/>
            <c:invertIfNegative val="0"/>
            <c:bubble3D val="0"/>
            <c:spPr>
              <a:solidFill>
                <a:srgbClr val="003366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C88-B64C-963B-7EBEDD24091C}"/>
              </c:ext>
            </c:extLst>
          </c:dPt>
          <c:dPt>
            <c:idx val="23"/>
            <c:invertIfNegative val="0"/>
            <c:bubble3D val="0"/>
            <c:spPr>
              <a:solidFill>
                <a:sysClr val="windowText" lastClr="000000">
                  <a:lumMod val="50000"/>
                  <a:lumOff val="50000"/>
                </a:sysClr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BC88-B64C-963B-7EBEDD24091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fr-FR" sz="1200" b="1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C88-B64C-963B-7EBEDD24091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003366">
                          <a:alpha val="70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BC88-B64C-963B-7EBEDD24091C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fr-FR" sz="1200" b="1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C88-B64C-963B-7EBEDD24091C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fr-FR" sz="1200" b="1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BC88-B64C-963B-7EBEDD24091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003366">
                          <a:alpha val="70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BC88-B64C-963B-7EBEDD24091C}"/>
                </c:ext>
              </c:extLst>
            </c:dLbl>
            <c:dLbl>
              <c:idx val="17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fr-FR" sz="1200" b="1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BC88-B64C-963B-7EBEDD24091C}"/>
                </c:ext>
              </c:extLst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003366">
                          <a:alpha val="70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BC88-B64C-963B-7EBEDD24091C}"/>
                </c:ext>
              </c:extLst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1200" b="1" i="0" u="none" strike="noStrike" kern="1200" baseline="0">
                      <a:solidFill>
                        <a:srgbClr val="003366">
                          <a:alpha val="70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BC88-B64C-963B-7EBEDD24091C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fr-FR" sz="1200" b="1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BC88-B64C-963B-7EBEDD24091C}"/>
                </c:ext>
              </c:extLst>
            </c:dLbl>
            <c:dLbl>
              <c:idx val="23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fr-FR" sz="1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BC88-B64C-963B-7EBEDD2409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fr-FR" sz="1200" b="1" i="0" u="none" strike="noStrike" kern="1200" baseline="0">
                    <a:solidFill>
                      <a:srgbClr val="003366">
                        <a:alpha val="7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Feuil1!$A$2:$A$25</c:f>
              <c:strCache>
                <c:ptCount val="24"/>
                <c:pt idx="0">
                  <c:v>TOTAL LOGEMENT </c:v>
                </c:pt>
                <c:pt idx="1">
                  <c:v>Déménager, aller vivre ailleurs (soleil, campagne, étranger...)  </c:v>
                </c:pt>
                <c:pt idx="2">
                  <c:v>Aller en maison de retraite  </c:v>
                </c:pt>
                <c:pt idx="3">
                  <c:v>Rester chez moi le plus longtemps possible, vivre ma vieillesse à mon domicile  </c:v>
                </c:pt>
                <c:pt idx="4">
                  <c:v>Adapter mon logement pour mes vieux jours, faire des travaux d’aménagement  </c:v>
                </c:pt>
                <c:pt idx="5">
                  <c:v>M’acheter un logement, devenir propriétaire, me constituer un patrimoine immobilier  </c:v>
                </c:pt>
                <c:pt idx="6">
                  <c:v>Aller dans un logement collectif pour seniors, habiter dans une résidence pour seniors  </c:v>
                </c:pt>
                <c:pt idx="7">
                  <c:v>TOTAL FINANCES </c:v>
                </c:pt>
                <c:pt idx="8">
                  <c:v>Epargner (assurance vie, complémentaire retraite...), mettre de l’argent de côté  </c:v>
                </c:pt>
                <c:pt idx="9">
                  <c:v>Avoir une bonne retraite, arrêter de baisser / taxer les retraites  </c:v>
                </c:pt>
                <c:pt idx="10">
                  <c:v>TOTAL OCCUPATIONS </c:v>
                </c:pt>
                <c:pt idx="11">
                  <c:v>Faire des activités, avoir des activités (notamment culturelles)  </c:v>
                </c:pt>
                <c:pt idx="12">
                  <c:v>Marcher, me promener  </c:v>
                </c:pt>
                <c:pt idx="13">
                  <c:v>Sortir, faire des sorties  </c:v>
                </c:pt>
                <c:pt idx="14">
                  <c:v>Travailler (le plus longtemps possible)  </c:v>
                </c:pt>
                <c:pt idx="15">
                  <c:v>Voyager (davantage), faire des voyages  </c:v>
                </c:pt>
                <c:pt idx="16">
                  <c:v>S’impliquer dans la vie associative, rejoindre une association  </c:v>
                </c:pt>
                <c:pt idx="17">
                  <c:v>TOTAL DIVERS </c:v>
                </c:pt>
                <c:pt idx="18">
                  <c:v>Prendre soin de moi  </c:v>
                </c:pt>
                <c:pt idx="19">
                  <c:v>Anticiper, préparer l’avenir / ma retraite, m’organiser en prévision de mes vieux jours  </c:v>
                </c:pt>
                <c:pt idx="20">
                  <c:v>Continuer comme actuellement, ne rien changer, je fais ce qu’il faut  </c:v>
                </c:pt>
                <c:pt idx="21">
                  <c:v>C’est trop loin encore, je n’y ai pas encore pensé, je verrai plus tard  </c:v>
                </c:pt>
                <c:pt idx="22">
                  <c:v>Autres citations  </c:v>
                </c:pt>
                <c:pt idx="23">
                  <c:v>Ne se prononcent pas  </c:v>
                </c:pt>
              </c:strCache>
            </c:strRef>
          </c:cat>
          <c:val>
            <c:numRef>
              <c:f>Feuil1!$B$2:$B$25</c:f>
              <c:numCache>
                <c:formatCode>0%</c:formatCode>
                <c:ptCount val="24"/>
                <c:pt idx="0">
                  <c:v>0.09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  <c:pt idx="4">
                  <c:v>0.01</c:v>
                </c:pt>
                <c:pt idx="5">
                  <c:v>0.01</c:v>
                </c:pt>
                <c:pt idx="6">
                  <c:v>0.01</c:v>
                </c:pt>
                <c:pt idx="7">
                  <c:v>0.09</c:v>
                </c:pt>
                <c:pt idx="8">
                  <c:v>0.08</c:v>
                </c:pt>
                <c:pt idx="9">
                  <c:v>0.01</c:v>
                </c:pt>
                <c:pt idx="10">
                  <c:v>7.0000000000000007E-2</c:v>
                </c:pt>
                <c:pt idx="11">
                  <c:v>0.03</c:v>
                </c:pt>
                <c:pt idx="12">
                  <c:v>0.01</c:v>
                </c:pt>
                <c:pt idx="13">
                  <c:v>0.01</c:v>
                </c:pt>
                <c:pt idx="14">
                  <c:v>0.01</c:v>
                </c:pt>
                <c:pt idx="15">
                  <c:v>0.01</c:v>
                </c:pt>
                <c:pt idx="16">
                  <c:v>0.01</c:v>
                </c:pt>
                <c:pt idx="17">
                  <c:v>0.09</c:v>
                </c:pt>
                <c:pt idx="18">
                  <c:v>0.03</c:v>
                </c:pt>
                <c:pt idx="19">
                  <c:v>0.03</c:v>
                </c:pt>
                <c:pt idx="20">
                  <c:v>0.01</c:v>
                </c:pt>
                <c:pt idx="21">
                  <c:v>0.01</c:v>
                </c:pt>
                <c:pt idx="22">
                  <c:v>0.01</c:v>
                </c:pt>
                <c:pt idx="2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BC88-B64C-963B-7EBEDD240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14826024"/>
        <c:axId val="314826416"/>
      </c:barChart>
      <c:catAx>
        <c:axId val="314826024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14826416"/>
        <c:crosses val="autoZero"/>
        <c:auto val="1"/>
        <c:lblAlgn val="ctr"/>
        <c:lblOffset val="100"/>
        <c:noMultiLvlLbl val="0"/>
      </c:catAx>
      <c:valAx>
        <c:axId val="314826416"/>
        <c:scaling>
          <c:orientation val="minMax"/>
          <c:max val="0.41000000000000003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48260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>
          <a:latin typeface="+mj-lt"/>
        </a:defRPr>
      </a:pPr>
      <a:endParaRPr lang="fr-F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89331240417866"/>
          <c:y val="0"/>
          <c:w val="0.62341058488029799"/>
          <c:h val="0.998858003573660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Ensemble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1-F9ED-F443-8DD4-0C6D837AF60C}"/>
              </c:ext>
            </c:extLst>
          </c:dPt>
          <c:dPt>
            <c:idx val="1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3-F9ED-F443-8DD4-0C6D837AF60C}"/>
              </c:ext>
            </c:extLst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5-F9ED-F443-8DD4-0C6D837AF60C}"/>
              </c:ext>
            </c:extLst>
          </c:dPt>
          <c:dPt>
            <c:idx val="3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7-F9ED-F443-8DD4-0C6D837AF60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9ED-F443-8DD4-0C6D837AF60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9ED-F443-8DD4-0C6D837AF60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8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9ED-F443-8DD4-0C6D837AF60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8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F9ED-F443-8DD4-0C6D837AF6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Une très bonne image  </c:v>
                </c:pt>
                <c:pt idx="1">
                  <c:v>Plutôt une bonne image  </c:v>
                </c:pt>
                <c:pt idx="2">
                  <c:v>Plutôt une mauvaise image  </c:v>
                </c:pt>
                <c:pt idx="3">
                  <c:v>Une très mauvaise image  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0.2</c:v>
                </c:pt>
                <c:pt idx="1">
                  <c:v>0.59</c:v>
                </c:pt>
                <c:pt idx="2">
                  <c:v>0.18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ED-F443-8DD4-0C6D837AF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315084376"/>
        <c:axId val="314826808"/>
      </c:barChart>
      <c:valAx>
        <c:axId val="314826808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315084376"/>
        <c:crosses val="autoZero"/>
        <c:crossBetween val="between"/>
      </c:valAx>
      <c:catAx>
        <c:axId val="3150843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4826808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14971348996796E-2"/>
          <c:y val="2.96735905044514E-3"/>
          <c:w val="0.91185028651003208"/>
          <c:h val="0.9673232138689952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Pluto^t pas</c:v>
                </c:pt>
              </c:strCache>
            </c:strRef>
          </c:tx>
          <c:spPr>
            <a:solidFill>
              <a:srgbClr val="800000">
                <a:alpha val="30196"/>
              </a:srgbClr>
            </a:solidFill>
            <a:ln w="9525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fr-FR" sz="1100" b="1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Trebuchet MS"/>
                    <a:cs typeface="Calibri" pitchFamily="34" charset="0"/>
                  </a:defRPr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0.13</c:v>
                </c:pt>
                <c:pt idx="1">
                  <c:v>0.14000000000000001</c:v>
                </c:pt>
                <c:pt idx="2">
                  <c:v>0.17</c:v>
                </c:pt>
                <c:pt idx="3">
                  <c:v>0.2</c:v>
                </c:pt>
                <c:pt idx="4">
                  <c:v>0.22</c:v>
                </c:pt>
                <c:pt idx="5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A9-C149-9EE5-D1F238AEB1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Pas du tout</c:v>
                </c:pt>
              </c:strCache>
            </c:strRef>
          </c:tx>
          <c:spPr>
            <a:solidFill>
              <a:srgbClr val="800000"/>
            </a:solidFill>
            <a:ln w="9525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5.1565711430081951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A9-C149-9EE5-D1F238AEB10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r">
                    <a:defRPr sz="1100">
                      <a:solidFill>
                        <a:schemeClr val="bg1"/>
                      </a:solidFill>
                      <a:latin typeface="+mn-lt"/>
                    </a:defRPr>
                  </a:pPr>
                  <a:endParaRPr lang="fr-F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3A9-C149-9EE5-D1F238AEB1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chemeClr val="bg1"/>
                    </a:solidFill>
                    <a:latin typeface="+mn-lt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Sheet1!$C$2:$C$7</c:f>
              <c:numCache>
                <c:formatCode>0%</c:formatCode>
                <c:ptCount val="6"/>
                <c:pt idx="0">
                  <c:v>0.03</c:v>
                </c:pt>
                <c:pt idx="1">
                  <c:v>0.04</c:v>
                </c:pt>
                <c:pt idx="2">
                  <c:v>0.03</c:v>
                </c:pt>
                <c:pt idx="3">
                  <c:v>0.05</c:v>
                </c:pt>
                <c:pt idx="4">
                  <c:v>7.0000000000000007E-2</c:v>
                </c:pt>
                <c:pt idx="5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A9-C149-9EE5-D1F238AEB1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Plutôt d’accord</c:v>
                </c:pt>
              </c:strCache>
            </c:strRef>
          </c:tx>
          <c:spPr>
            <a:solidFill>
              <a:srgbClr val="8497B0">
                <a:alpha val="50196"/>
              </a:srgbClr>
            </a:solidFill>
            <a:ln w="9525">
              <a:solidFill>
                <a:schemeClr val="bg1"/>
              </a:solidFill>
            </a:ln>
            <a:effectLst/>
          </c:spPr>
          <c:invertIfNegative val="0"/>
          <c:dLbls>
            <c:numFmt formatCode="#,##0%;[Black]#,##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Sheet1!$D$2:$D$7</c:f>
              <c:numCache>
                <c:formatCode>0%</c:formatCode>
                <c:ptCount val="6"/>
                <c:pt idx="0">
                  <c:v>-0.57999999999999996</c:v>
                </c:pt>
                <c:pt idx="1">
                  <c:v>-0.57999999999999996</c:v>
                </c:pt>
                <c:pt idx="2">
                  <c:v>-0.59</c:v>
                </c:pt>
                <c:pt idx="3">
                  <c:v>-0.56000000000000005</c:v>
                </c:pt>
                <c:pt idx="4">
                  <c:v>-0.53</c:v>
                </c:pt>
                <c:pt idx="5">
                  <c:v>-0.49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A9-C149-9EE5-D1F238AEB1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Tout à fait d’accord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9525">
              <a:solidFill>
                <a:schemeClr val="bg1"/>
              </a:solidFill>
            </a:ln>
            <a:effectLst/>
          </c:spPr>
          <c:invertIfNegative val="0"/>
          <c:dLbls>
            <c:numFmt formatCode="#,##0%;[White]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Sheet1!$E$2:$E$7</c:f>
              <c:numCache>
                <c:formatCode>0%</c:formatCode>
                <c:ptCount val="6"/>
                <c:pt idx="0">
                  <c:v>-0.26</c:v>
                </c:pt>
                <c:pt idx="1">
                  <c:v>-0.24</c:v>
                </c:pt>
                <c:pt idx="2">
                  <c:v>-0.21</c:v>
                </c:pt>
                <c:pt idx="3">
                  <c:v>-0.19</c:v>
                </c:pt>
                <c:pt idx="4">
                  <c:v>-0.18</c:v>
                </c:pt>
                <c:pt idx="5">
                  <c:v>-0.14000000000000001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3A9-C149-9EE5-D1F238AEB1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15085552"/>
        <c:axId val="315085944"/>
      </c:barChart>
      <c:catAx>
        <c:axId val="315085552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one"/>
        <c:crossAx val="315085944"/>
        <c:crosses val="autoZero"/>
        <c:auto val="1"/>
        <c:lblAlgn val="ctr"/>
        <c:lblOffset val="100"/>
        <c:noMultiLvlLbl val="0"/>
      </c:catAx>
      <c:valAx>
        <c:axId val="315085944"/>
        <c:scaling>
          <c:orientation val="minMax"/>
          <c:min val="-1"/>
        </c:scaling>
        <c:delete val="1"/>
        <c:axPos val="t"/>
        <c:numFmt formatCode="0%" sourceLinked="1"/>
        <c:majorTickMark val="out"/>
        <c:minorTickMark val="none"/>
        <c:tickLblPos val="nextTo"/>
        <c:crossAx val="315085552"/>
        <c:crosses val="autoZero"/>
        <c:crossBetween val="between"/>
      </c:valAx>
      <c:spPr>
        <a:noFill/>
        <a:ln w="2538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7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89331240417866"/>
          <c:y val="0"/>
          <c:w val="0.62341058488029799"/>
          <c:h val="0.9988580035736609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1-F569-004B-969B-6209FB736511}"/>
              </c:ext>
            </c:extLst>
          </c:dPt>
          <c:dPt>
            <c:idx val="1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3-F569-004B-969B-6209FB73651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569-004B-969B-6209FB73651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569-004B-969B-6209FB73651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569-004B-969B-6209FB73651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569-004B-969B-6209FB7365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8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Tout à fait serein(e)  </c:v>
                </c:pt>
                <c:pt idx="1">
                  <c:v>Plutôt serein(e)  </c:v>
                </c:pt>
                <c:pt idx="2">
                  <c:v>Plutôt inquiet(ète)  </c:v>
                </c:pt>
                <c:pt idx="3">
                  <c:v>Très inquiet(ète)  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0.5</c:v>
                </c:pt>
                <c:pt idx="2">
                  <c:v>0.34</c:v>
                </c:pt>
                <c:pt idx="3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69-004B-969B-6209FB736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315087512"/>
        <c:axId val="315087120"/>
      </c:barChart>
      <c:valAx>
        <c:axId val="31508712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315087512"/>
        <c:crosses val="autoZero"/>
        <c:crossBetween val="between"/>
      </c:valAx>
      <c:catAx>
        <c:axId val="3150875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5087120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239348976424274E-2"/>
          <c:y val="8.8188245186282849E-2"/>
          <c:w val="0.92276065102357574"/>
          <c:h val="0.64487235607935722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ln>
              <a:solidFill>
                <a:srgbClr val="40658C"/>
              </a:solidFill>
            </a:ln>
            <a:effectLst/>
          </c:spPr>
          <c:marker>
            <c:symbol val="circle"/>
            <c:size val="5"/>
            <c:spPr>
              <a:solidFill>
                <a:srgbClr val="40658C"/>
              </a:solidFill>
              <a:ln>
                <a:solidFill>
                  <a:srgbClr val="40658C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40658C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18 à 24 ans</c:v>
                </c:pt>
                <c:pt idx="1">
                  <c:v>25 à 34 ans</c:v>
                </c:pt>
                <c:pt idx="2">
                  <c:v>35 à 49 ans</c:v>
                </c:pt>
                <c:pt idx="3">
                  <c:v>50 à 64 ans</c:v>
                </c:pt>
                <c:pt idx="4">
                  <c:v>65 ans et plus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44</c:v>
                </c:pt>
                <c:pt idx="1">
                  <c:v>50</c:v>
                </c:pt>
                <c:pt idx="2">
                  <c:v>49</c:v>
                </c:pt>
                <c:pt idx="3">
                  <c:v>38</c:v>
                </c:pt>
                <c:pt idx="4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6B-A049-A16B-1786E21FC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264368"/>
        <c:axId val="134264760"/>
      </c:lineChart>
      <c:catAx>
        <c:axId val="134264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134264760"/>
        <c:crossesAt val="0"/>
        <c:auto val="1"/>
        <c:lblAlgn val="ctr"/>
        <c:lblOffset val="100"/>
        <c:noMultiLvlLbl val="0"/>
      </c:catAx>
      <c:valAx>
        <c:axId val="134264760"/>
        <c:scaling>
          <c:orientation val="minMax"/>
          <c:max val="70"/>
          <c:min val="20"/>
        </c:scaling>
        <c:delete val="1"/>
        <c:axPos val="l"/>
        <c:numFmt formatCode="General" sourceLinked="1"/>
        <c:majorTickMark val="out"/>
        <c:minorTickMark val="none"/>
        <c:tickLblPos val="nextTo"/>
        <c:crossAx val="134264368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90755263181982"/>
          <c:y val="0"/>
          <c:w val="0.48092447368180175"/>
          <c:h val="0.998858003573660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Ensemble</c:v>
                </c:pt>
              </c:strCache>
            </c:strRef>
          </c:tx>
          <c:spPr>
            <a:solidFill>
              <a:srgbClr val="8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B55-2040-B8CB-126660632FF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B55-2040-B8CB-126660632FF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B55-2040-B8CB-126660632FF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8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Feuil1!$A$2:$A$9</c:f>
              <c:strCache>
                <c:ptCount val="8"/>
                <c:pt idx="0">
                  <c:v>Elle perd (ou a perdu) son autonomie dans les actes de la vie courante</c:v>
                </c:pt>
                <c:pt idx="1">
                  <c:v>Elle a des difficultés mentales (ex : troubles de la mémoire…)  </c:v>
                </c:pt>
                <c:pt idx="2">
                  <c:v>Elle a des difficultés financières  </c:v>
                </c:pt>
                <c:pt idx="3">
                  <c:v>Elle vit seul(e), sans conjoint ou relation amoureuse  </c:v>
                </c:pt>
                <c:pt idx="4">
                  <c:v>Ses liens avec sa famille se sont distendus, les rencontres sont moins fréquentes  </c:v>
                </c:pt>
                <c:pt idx="5">
                  <c:v>Elle ne peut plus se déplacer seule  </c:v>
                </c:pt>
                <c:pt idx="6">
                  <c:v>Ses liens avec ses amis se sont distendus, les rencontres sont moins fréquentes  </c:v>
                </c:pt>
                <c:pt idx="7">
                  <c:v>Autre* </c:v>
                </c:pt>
              </c:strCache>
            </c:strRef>
          </c:cat>
          <c:val>
            <c:numRef>
              <c:f>Feuil1!$B$2:$B$9</c:f>
              <c:numCache>
                <c:formatCode>0%</c:formatCode>
                <c:ptCount val="8"/>
                <c:pt idx="0">
                  <c:v>0.26</c:v>
                </c:pt>
                <c:pt idx="1">
                  <c:v>0.15</c:v>
                </c:pt>
                <c:pt idx="2">
                  <c:v>0.15</c:v>
                </c:pt>
                <c:pt idx="3">
                  <c:v>0.12</c:v>
                </c:pt>
                <c:pt idx="4">
                  <c:v>0.1</c:v>
                </c:pt>
                <c:pt idx="5">
                  <c:v>0.09</c:v>
                </c:pt>
                <c:pt idx="6">
                  <c:v>7.0000000000000007E-2</c:v>
                </c:pt>
                <c:pt idx="7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55-2040-B8CB-126660632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317689992"/>
        <c:axId val="317689600"/>
      </c:barChart>
      <c:valAx>
        <c:axId val="31768960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317689992"/>
        <c:crosses val="autoZero"/>
        <c:crossBetween val="between"/>
      </c:valAx>
      <c:catAx>
        <c:axId val="31768999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7689600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4837214670658E-2"/>
          <c:y val="0"/>
          <c:w val="0.885452246296759"/>
          <c:h val="0.998858003573661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</c:strCache>
            </c:strRef>
          </c:tx>
          <c:spPr>
            <a:solidFill>
              <a:schemeClr val="accent5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FEC-2948-9805-B3F2E954CC7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FEC-2948-9805-B3F2E954CC7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FEC-2948-9805-B3F2E954CC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</c:numCache>
            </c:numRef>
          </c:cat>
          <c:val>
            <c:numRef>
              <c:f>Feuil1!$B$2:$B$6</c:f>
              <c:numCache>
                <c:formatCode>0%</c:formatCode>
                <c:ptCount val="5"/>
                <c:pt idx="0">
                  <c:v>0.5</c:v>
                </c:pt>
                <c:pt idx="1">
                  <c:v>0.28999999999999998</c:v>
                </c:pt>
                <c:pt idx="2">
                  <c:v>0.14000000000000001</c:v>
                </c:pt>
                <c:pt idx="3">
                  <c:v>0.05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EC-2948-9805-B3F2E954C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345848"/>
        <c:axId val="318345456"/>
      </c:barChart>
      <c:valAx>
        <c:axId val="318345456"/>
        <c:scaling>
          <c:orientation val="minMax"/>
          <c:max val="0.6000000000000000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8345848"/>
        <c:crosses val="autoZero"/>
        <c:crossBetween val="between"/>
      </c:valAx>
      <c:catAx>
        <c:axId val="31834584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18345456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4837214670658E-2"/>
          <c:y val="0"/>
          <c:w val="0.885452246296759"/>
          <c:h val="0.998858003573661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</c:strCache>
            </c:strRef>
          </c:tx>
          <c:spPr>
            <a:solidFill>
              <a:schemeClr val="accent4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AF9-0C44-8700-7053E844718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AF9-0C44-8700-7053E844718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AF9-0C44-8700-7053E844718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AF9-0C44-8700-7053E84471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4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Feuil1!$A$2:$A$6</c:f>
              <c:strCache>
                <c:ptCount val="5"/>
                <c:pt idx="0">
                  <c:v>Une maison  </c:v>
                </c:pt>
                <c:pt idx="1">
                  <c:v>Un appartement  </c:v>
                </c:pt>
                <c:pt idx="2">
                  <c:v>Un foyer / une résidence adaptée aux personnes âgées  </c:v>
                </c:pt>
                <c:pt idx="3">
                  <c:v>Un EHPAD  </c:v>
                </c:pt>
                <c:pt idx="4">
                  <c:v>Autre  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0.54</c:v>
                </c:pt>
                <c:pt idx="1">
                  <c:v>0.3</c:v>
                </c:pt>
                <c:pt idx="2">
                  <c:v>0.11</c:v>
                </c:pt>
                <c:pt idx="3">
                  <c:v>0.01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F9-0C44-8700-7053E8447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589720"/>
        <c:axId val="318346632"/>
      </c:barChart>
      <c:valAx>
        <c:axId val="318346632"/>
        <c:scaling>
          <c:orientation val="maxMin"/>
          <c:max val="0.6000000000000000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8589720"/>
        <c:crosses val="autoZero"/>
        <c:crossBetween val="between"/>
      </c:valAx>
      <c:catAx>
        <c:axId val="318589720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18346632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239348976424274E-2"/>
          <c:y val="8.8188245186282849E-2"/>
          <c:w val="0.92276065102357574"/>
          <c:h val="0.64487235607935722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ln>
              <a:solidFill>
                <a:srgbClr val="40658C"/>
              </a:solidFill>
            </a:ln>
            <a:effectLst/>
          </c:spPr>
          <c:marker>
            <c:symbol val="circle"/>
            <c:size val="5"/>
            <c:spPr>
              <a:solidFill>
                <a:srgbClr val="40658C"/>
              </a:solidFill>
              <a:ln>
                <a:solidFill>
                  <a:srgbClr val="40658C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40658C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18 à 24 ans</c:v>
                </c:pt>
                <c:pt idx="1">
                  <c:v>25 à 34 ans</c:v>
                </c:pt>
                <c:pt idx="2">
                  <c:v>35 à 49 ans</c:v>
                </c:pt>
                <c:pt idx="3">
                  <c:v>50 à 64 ans</c:v>
                </c:pt>
                <c:pt idx="4">
                  <c:v>65 ans et plus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17</c:v>
                </c:pt>
                <c:pt idx="1">
                  <c:v>27</c:v>
                </c:pt>
                <c:pt idx="2">
                  <c:v>29</c:v>
                </c:pt>
                <c:pt idx="3">
                  <c:v>35</c:v>
                </c:pt>
                <c:pt idx="4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48-834C-8A1B-3638539C0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8590504"/>
        <c:axId val="318590896"/>
      </c:lineChart>
      <c:catAx>
        <c:axId val="318590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8590896"/>
        <c:crossesAt val="0"/>
        <c:auto val="1"/>
        <c:lblAlgn val="ctr"/>
        <c:lblOffset val="100"/>
        <c:noMultiLvlLbl val="0"/>
      </c:catAx>
      <c:valAx>
        <c:axId val="318590896"/>
        <c:scaling>
          <c:orientation val="minMax"/>
          <c:max val="7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318590504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4837214670658E-2"/>
          <c:y val="0"/>
          <c:w val="0.885452246296759"/>
          <c:h val="0.998858003573661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</c:strCache>
            </c:strRef>
          </c:tx>
          <c:spPr>
            <a:solidFill>
              <a:schemeClr val="accent5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F50-DA4B-A154-56BE36F5F2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Feuil1!$A$2:$A$3</c:f>
              <c:numCache>
                <c:formatCode>General</c:formatCode>
                <c:ptCount val="2"/>
              </c:numCache>
            </c:numRef>
          </c:cat>
          <c:val>
            <c:numRef>
              <c:f>Feuil1!$B$2:$B$3</c:f>
              <c:numCache>
                <c:formatCode>0%</c:formatCode>
                <c:ptCount val="2"/>
                <c:pt idx="0">
                  <c:v>0.92</c:v>
                </c:pt>
                <c:pt idx="1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50-DA4B-A154-56BE36F5F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592464"/>
        <c:axId val="318592072"/>
      </c:barChart>
      <c:valAx>
        <c:axId val="318592072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8592464"/>
        <c:crosses val="autoZero"/>
        <c:crossBetween val="between"/>
      </c:valAx>
      <c:catAx>
        <c:axId val="31859246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18592072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4837214670658E-2"/>
          <c:y val="0"/>
          <c:w val="0.885452246296759"/>
          <c:h val="0.998858003573661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</c:strCache>
            </c:strRef>
          </c:tx>
          <c:spPr>
            <a:solidFill>
              <a:schemeClr val="accent4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4DE-7044-ABC3-B154F8107F9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4DE-7044-ABC3-B154F8107F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4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Feuil1!$A$2:$A$3</c:f>
              <c:strCache>
                <c:ptCount val="2"/>
                <c:pt idx="0">
                  <c:v>En France  </c:v>
                </c:pt>
                <c:pt idx="1">
                  <c:v>A l’étranger  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DE-7044-ABC3-B154F8107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759272"/>
        <c:axId val="318593248"/>
      </c:barChart>
      <c:valAx>
        <c:axId val="318593248"/>
        <c:scaling>
          <c:orientation val="maxMin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8759272"/>
        <c:crosses val="autoZero"/>
        <c:crossBetween val="between"/>
      </c:valAx>
      <c:catAx>
        <c:axId val="318759272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18593248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4837214670658E-2"/>
          <c:y val="0"/>
          <c:w val="0.885452246296759"/>
          <c:h val="0.998858003573661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</c:strCache>
            </c:strRef>
          </c:tx>
          <c:spPr>
            <a:solidFill>
              <a:schemeClr val="accent5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08E-0445-BC24-ECBFB5DE85E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08E-0445-BC24-ECBFB5DE85E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08E-0445-BC24-ECBFB5DE85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</c:numCache>
            </c:numRef>
          </c:cat>
          <c:val>
            <c:numRef>
              <c:f>Feuil1!$B$2:$B$6</c:f>
              <c:numCache>
                <c:formatCode>0%</c:formatCode>
                <c:ptCount val="5"/>
                <c:pt idx="0">
                  <c:v>0.12</c:v>
                </c:pt>
                <c:pt idx="1">
                  <c:v>0.35</c:v>
                </c:pt>
                <c:pt idx="2">
                  <c:v>0.26</c:v>
                </c:pt>
                <c:pt idx="3">
                  <c:v>0.12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8E-0445-BC24-ECBFB5DE8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760840"/>
        <c:axId val="318760448"/>
      </c:barChart>
      <c:valAx>
        <c:axId val="318760448"/>
        <c:scaling>
          <c:orientation val="minMax"/>
          <c:max val="0.6000000000000000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8760840"/>
        <c:crosses val="autoZero"/>
        <c:crossBetween val="between"/>
      </c:valAx>
      <c:catAx>
        <c:axId val="31876084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18760448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4837214670658E-2"/>
          <c:y val="0"/>
          <c:w val="0.885452246296759"/>
          <c:h val="0.998858003573661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</c:strCache>
            </c:strRef>
          </c:tx>
          <c:spPr>
            <a:solidFill>
              <a:schemeClr val="accent4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4E9-6F49-9553-FB89947474A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4E9-6F49-9553-FB89947474A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4E9-6F49-9553-FB89947474A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4E9-6F49-9553-FB89947474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4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Feuil1!$A$2:$A$6</c:f>
              <c:strCache>
                <c:ptCount val="5"/>
                <c:pt idx="0">
                  <c:v>Dans une grande ville  </c:v>
                </c:pt>
                <c:pt idx="1">
                  <c:v>Dans une ville de taille moyenne  </c:v>
                </c:pt>
                <c:pt idx="2">
                  <c:v>Dans une petite ville  </c:v>
                </c:pt>
                <c:pt idx="3">
                  <c:v>Dans le bourg d’un village  </c:v>
                </c:pt>
                <c:pt idx="4">
                  <c:v>A la campagne  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0.34</c:v>
                </c:pt>
                <c:pt idx="2">
                  <c:v>0.23</c:v>
                </c:pt>
                <c:pt idx="3">
                  <c:v>0.11</c:v>
                </c:pt>
                <c:pt idx="4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E9-6F49-9553-FB8994747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762016"/>
        <c:axId val="318761624"/>
      </c:barChart>
      <c:valAx>
        <c:axId val="318761624"/>
        <c:scaling>
          <c:orientation val="maxMin"/>
          <c:max val="0.6000000000000000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8762016"/>
        <c:crosses val="autoZero"/>
        <c:crossBetween val="between"/>
      </c:valAx>
      <c:catAx>
        <c:axId val="318762016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18761624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BF9000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BF9000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15</c:v>
                </c:pt>
                <c:pt idx="1">
                  <c:v>36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8-5449-8C48-A275FA58A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8762800"/>
        <c:axId val="319422304"/>
      </c:barChart>
      <c:catAx>
        <c:axId val="3187628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422304"/>
        <c:crossesAt val="0"/>
        <c:auto val="1"/>
        <c:lblAlgn val="ctr"/>
        <c:lblOffset val="100"/>
        <c:noMultiLvlLbl val="0"/>
      </c:catAx>
      <c:valAx>
        <c:axId val="319422304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8762800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BF9000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BF9000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21</c:v>
                </c:pt>
                <c:pt idx="1">
                  <c:v>27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C8-4141-BB0A-D53C3C58A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423088"/>
        <c:axId val="319423480"/>
      </c:barChart>
      <c:catAx>
        <c:axId val="31942308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423480"/>
        <c:crossesAt val="0"/>
        <c:auto val="1"/>
        <c:lblAlgn val="ctr"/>
        <c:lblOffset val="100"/>
        <c:noMultiLvlLbl val="0"/>
      </c:catAx>
      <c:valAx>
        <c:axId val="319423480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423088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BF9000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BF9000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38</c:v>
                </c:pt>
                <c:pt idx="1">
                  <c:v>13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C6-7642-AA62-6A0A3797C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424264"/>
        <c:axId val="319424656"/>
      </c:barChart>
      <c:catAx>
        <c:axId val="31942426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424656"/>
        <c:crossesAt val="0"/>
        <c:auto val="1"/>
        <c:lblAlgn val="ctr"/>
        <c:lblOffset val="100"/>
        <c:noMultiLvlLbl val="0"/>
      </c:catAx>
      <c:valAx>
        <c:axId val="319424656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424264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BF9000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BF9000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6</c:v>
                </c:pt>
                <c:pt idx="1">
                  <c:v>14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56-C549-9E08-18355D28F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425440"/>
        <c:axId val="319425832"/>
      </c:barChart>
      <c:catAx>
        <c:axId val="31942544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425832"/>
        <c:crossesAt val="0"/>
        <c:auto val="1"/>
        <c:lblAlgn val="ctr"/>
        <c:lblOffset val="100"/>
        <c:noMultiLvlLbl val="0"/>
      </c:catAx>
      <c:valAx>
        <c:axId val="319425832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425440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BF9000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BF9000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20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C-2547-9711-C6A717A4A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396672"/>
        <c:axId val="319397064"/>
      </c:barChart>
      <c:catAx>
        <c:axId val="3193966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397064"/>
        <c:crossesAt val="0"/>
        <c:auto val="1"/>
        <c:lblAlgn val="ctr"/>
        <c:lblOffset val="100"/>
        <c:noMultiLvlLbl val="0"/>
      </c:catAx>
      <c:valAx>
        <c:axId val="319397064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396672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2F5597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2F5597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18</c:v>
                </c:pt>
                <c:pt idx="1">
                  <c:v>39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A-8C46-9E3C-7372C6FA2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397848"/>
        <c:axId val="319398240"/>
      </c:barChart>
      <c:catAx>
        <c:axId val="3193978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398240"/>
        <c:crossesAt val="0"/>
        <c:auto val="1"/>
        <c:lblAlgn val="ctr"/>
        <c:lblOffset val="100"/>
        <c:noMultiLvlLbl val="0"/>
      </c:catAx>
      <c:valAx>
        <c:axId val="319398240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397848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2F5597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2F5597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24</c:v>
                </c:pt>
                <c:pt idx="1">
                  <c:v>28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6B-9940-AF97-169C8B405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399024"/>
        <c:axId val="319399416"/>
      </c:barChart>
      <c:catAx>
        <c:axId val="3193990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399416"/>
        <c:crossesAt val="0"/>
        <c:auto val="1"/>
        <c:lblAlgn val="ctr"/>
        <c:lblOffset val="100"/>
        <c:noMultiLvlLbl val="0"/>
      </c:catAx>
      <c:valAx>
        <c:axId val="319399416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399024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2F5597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2F5597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32</c:v>
                </c:pt>
                <c:pt idx="1">
                  <c:v>10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AD-3646-9388-47BA53091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711624"/>
        <c:axId val="319712016"/>
      </c:barChart>
      <c:catAx>
        <c:axId val="3197116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712016"/>
        <c:crossesAt val="0"/>
        <c:auto val="1"/>
        <c:lblAlgn val="ctr"/>
        <c:lblOffset val="100"/>
        <c:noMultiLvlLbl val="0"/>
      </c:catAx>
      <c:valAx>
        <c:axId val="319712016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711624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2F5597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2F5597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32</c:v>
                </c:pt>
                <c:pt idx="1">
                  <c:v>10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E-E644-8134-1DC7D1D93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712800"/>
        <c:axId val="319713192"/>
      </c:barChart>
      <c:catAx>
        <c:axId val="3197128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713192"/>
        <c:crossesAt val="0"/>
        <c:auto val="1"/>
        <c:lblAlgn val="ctr"/>
        <c:lblOffset val="100"/>
        <c:noMultiLvlLbl val="0"/>
      </c:catAx>
      <c:valAx>
        <c:axId val="319713192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712800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86565660997379"/>
          <c:y val="7.882246146219242E-2"/>
          <c:w val="0.5397701195888851"/>
          <c:h val="0.89990662196230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gfg</c:v>
                </c:pt>
              </c:strCache>
            </c:strRef>
          </c:tx>
          <c:spPr>
            <a:solidFill>
              <a:srgbClr val="2F5597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2F5597"/>
                    </a:solidFill>
                    <a:latin typeface="Calibri" panose="020F0502020204030204" pitchFamily="34" charset="0"/>
                    <a:ea typeface="Trebuchet MS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Communes rurales</c:v>
                </c:pt>
                <c:pt idx="1">
                  <c:v>Communes urbaines de province</c:v>
                </c:pt>
                <c:pt idx="2">
                  <c:v>Agglomération parisienne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21</c:v>
                </c:pt>
                <c:pt idx="1">
                  <c:v>12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D-3A4B-8727-56CF39BCA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319713976"/>
        <c:axId val="319714368"/>
      </c:barChart>
      <c:catAx>
        <c:axId val="3197139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9714368"/>
        <c:crossesAt val="0"/>
        <c:auto val="1"/>
        <c:lblAlgn val="ctr"/>
        <c:lblOffset val="100"/>
        <c:noMultiLvlLbl val="0"/>
      </c:catAx>
      <c:valAx>
        <c:axId val="319714368"/>
        <c:scaling>
          <c:orientation val="minMax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19713976"/>
        <c:crosses val="autoZero"/>
        <c:crossBetween val="between"/>
      </c:valAx>
      <c:spPr>
        <a:noFill/>
        <a:ln w="25536"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  <a:prstDash val="solid"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r-F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4837214670658E-2"/>
          <c:y val="0"/>
          <c:w val="0.885452246296759"/>
          <c:h val="0.998858003573661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</c:strCache>
            </c:strRef>
          </c:tx>
          <c:spPr>
            <a:solidFill>
              <a:schemeClr val="accent5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60B-5C47-98F3-FB9B2671E96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60B-5C47-98F3-FB9B2671E96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60B-5C47-98F3-FB9B2671E9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Feuil1!$A$2:$A$8</c:f>
              <c:numCache>
                <c:formatCode>General</c:formatCode>
                <c:ptCount val="7"/>
              </c:numCache>
            </c:numRef>
          </c:cat>
          <c:val>
            <c:numRef>
              <c:f>Feuil1!$B$2:$B$8</c:f>
              <c:numCache>
                <c:formatCode>0%</c:formatCode>
                <c:ptCount val="7"/>
                <c:pt idx="0">
                  <c:v>0.53</c:v>
                </c:pt>
                <c:pt idx="1">
                  <c:v>0.41</c:v>
                </c:pt>
                <c:pt idx="2">
                  <c:v>0.34</c:v>
                </c:pt>
                <c:pt idx="3">
                  <c:v>0.38</c:v>
                </c:pt>
                <c:pt idx="4">
                  <c:v>0.21</c:v>
                </c:pt>
                <c:pt idx="5">
                  <c:v>0.1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0B-5C47-98F3-FB9B2671E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893904"/>
        <c:axId val="319715152"/>
      </c:barChart>
      <c:valAx>
        <c:axId val="319715152"/>
        <c:scaling>
          <c:orientation val="minMax"/>
          <c:max val="0.6000000000000000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8893904"/>
        <c:crosses val="autoZero"/>
        <c:crossBetween val="between"/>
      </c:valAx>
      <c:catAx>
        <c:axId val="3188939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19715152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305568630834158E-2"/>
          <c:y val="0"/>
          <c:w val="0.84309502628260702"/>
          <c:h val="0.998858003573661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</c:strCache>
            </c:strRef>
          </c:tx>
          <c:spPr>
            <a:solidFill>
              <a:schemeClr val="accent4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60B-8D4C-AB74-3ECE372B499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60B-8D4C-AB74-3ECE372B499A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60B-8D4C-AB74-3ECE372B499A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60B-8D4C-AB74-3ECE372B499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4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La proximité aux services de la vie courante (alimentation, médecin, hôpital, services administratifs)  </c:v>
                </c:pt>
                <c:pt idx="1">
                  <c:v>La proximité géographique avec vos proches (famille, amis)  </c:v>
                </c:pt>
                <c:pt idx="2">
                  <c:v>Un logement plus adapté au vieillissement (ex : sans escalier, volets électriques, sanitaires adaptés)  </c:v>
                </c:pt>
                <c:pt idx="3">
                  <c:v>Pouvoir conserver votre logement actuel  </c:v>
                </c:pt>
                <c:pt idx="4">
                  <c:v>Le cout de la vie  </c:v>
                </c:pt>
                <c:pt idx="5">
                  <c:v>Un logement plus petit  </c:v>
                </c:pt>
                <c:pt idx="6">
                  <c:v>Autre  </c:v>
                </c:pt>
              </c:strCache>
            </c:strRef>
          </c:cat>
          <c:val>
            <c:numRef>
              <c:f>Feuil1!$B$2:$B$8</c:f>
              <c:numCache>
                <c:formatCode>0%</c:formatCode>
                <c:ptCount val="7"/>
                <c:pt idx="0">
                  <c:v>0.6</c:v>
                </c:pt>
                <c:pt idx="1">
                  <c:v>0.39</c:v>
                </c:pt>
                <c:pt idx="2">
                  <c:v>0.34</c:v>
                </c:pt>
                <c:pt idx="3">
                  <c:v>0.31</c:v>
                </c:pt>
                <c:pt idx="4">
                  <c:v>0.25</c:v>
                </c:pt>
                <c:pt idx="5">
                  <c:v>0.09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0B-8D4C-AB74-3ECE372B4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895080"/>
        <c:axId val="318894688"/>
      </c:barChart>
      <c:valAx>
        <c:axId val="318894688"/>
        <c:scaling>
          <c:orientation val="maxMin"/>
          <c:max val="0.6000000000000000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18895080"/>
        <c:crosses val="autoZero"/>
        <c:crossBetween val="between"/>
      </c:valAx>
      <c:catAx>
        <c:axId val="318895080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18894688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553482700478751"/>
          <c:y val="0"/>
          <c:w val="0.47226977627044608"/>
          <c:h val="0.938210074649011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 premier 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5C8-1B45-B36D-B6CF53A922B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5C8-1B45-B36D-B6CF53A922B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5C8-1B45-B36D-B6CF53A922BC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5C8-1B45-B36D-B6CF53A922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003366">
                        <a:alpha val="70000"/>
                      </a:srgb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La proximité aux services de la vie courante (alimentation, médecin, hôpital, services administratifs)  </c:v>
                </c:pt>
                <c:pt idx="1">
                  <c:v>Pouvoir conserver votre logement actuel  </c:v>
                </c:pt>
                <c:pt idx="2">
                  <c:v>La proximité géographique avec vos proches (famille, amis)  </c:v>
                </c:pt>
                <c:pt idx="3">
                  <c:v>Un logement plus adapté au vieillissement (ex : sans escalier, volets électriques, sanitaires adaptés)  </c:v>
                </c:pt>
                <c:pt idx="4">
                  <c:v>Le cout de la vie  </c:v>
                </c:pt>
                <c:pt idx="5">
                  <c:v>Un logement plus petit  </c:v>
                </c:pt>
                <c:pt idx="6">
                  <c:v>Autre  </c:v>
                </c:pt>
              </c:strCache>
            </c:strRef>
          </c:cat>
          <c:val>
            <c:numRef>
              <c:f>Feuil1!$B$2:$B$8</c:f>
              <c:numCache>
                <c:formatCode>0%</c:formatCode>
                <c:ptCount val="7"/>
                <c:pt idx="0">
                  <c:v>0.31</c:v>
                </c:pt>
                <c:pt idx="1">
                  <c:v>0.21</c:v>
                </c:pt>
                <c:pt idx="2">
                  <c:v>0.18</c:v>
                </c:pt>
                <c:pt idx="3">
                  <c:v>0.15</c:v>
                </c:pt>
                <c:pt idx="4">
                  <c:v>0.1</c:v>
                </c:pt>
                <c:pt idx="5">
                  <c:v>0.04</c:v>
                </c:pt>
                <c:pt idx="6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C8-1B45-B36D-B6CF53A922B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Total des citations* </c:v>
                </c:pt>
              </c:strCache>
            </c:strRef>
          </c:tx>
          <c:spPr>
            <a:solidFill>
              <a:srgbClr val="003366"/>
            </a:solidFill>
            <a:ln w="9525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fr-FR" sz="14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La proximité aux services de la vie courante (alimentation, médecin, hôpital, services administratifs)  </c:v>
                </c:pt>
                <c:pt idx="1">
                  <c:v>Pouvoir conserver votre logement actuel  </c:v>
                </c:pt>
                <c:pt idx="2">
                  <c:v>La proximité géographique avec vos proches (famille, amis)  </c:v>
                </c:pt>
                <c:pt idx="3">
                  <c:v>Un logement plus adapté au vieillissement (ex : sans escalier, volets électriques, sanitaires adaptés)  </c:v>
                </c:pt>
                <c:pt idx="4">
                  <c:v>Le cout de la vie  </c:v>
                </c:pt>
                <c:pt idx="5">
                  <c:v>Un logement plus petit  </c:v>
                </c:pt>
                <c:pt idx="6">
                  <c:v>Autre  </c:v>
                </c:pt>
              </c:strCache>
            </c:strRef>
          </c:cat>
          <c:val>
            <c:numRef>
              <c:f>Feuil1!$C$2:$C$8</c:f>
              <c:numCache>
                <c:formatCode>0%</c:formatCode>
                <c:ptCount val="7"/>
                <c:pt idx="0">
                  <c:v>0.6</c:v>
                </c:pt>
                <c:pt idx="1">
                  <c:v>0.31</c:v>
                </c:pt>
                <c:pt idx="2">
                  <c:v>0.39</c:v>
                </c:pt>
                <c:pt idx="3">
                  <c:v>0.34</c:v>
                </c:pt>
                <c:pt idx="4">
                  <c:v>0.25</c:v>
                </c:pt>
                <c:pt idx="5">
                  <c:v>0.09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C8-1B45-B36D-B6CF53A92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8897040"/>
        <c:axId val="318896648"/>
      </c:barChart>
      <c:valAx>
        <c:axId val="31889664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318897040"/>
        <c:crosses val="autoZero"/>
        <c:crossBetween val="between"/>
      </c:valAx>
      <c:catAx>
        <c:axId val="31889704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r-FR"/>
          </a:p>
        </c:txPr>
        <c:crossAx val="318896648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200" b="1">
                <a:solidFill>
                  <a:srgbClr val="003366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200" b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0.69252909561131615"/>
          <c:y val="0.88479260891326528"/>
          <c:w val="0.29324151210917726"/>
          <c:h val="5.4604045513907531E-2"/>
        </c:manualLayout>
      </c:layout>
      <c:overlay val="0"/>
      <c:txPr>
        <a:bodyPr/>
        <a:lstStyle/>
        <a:p>
          <a:pPr>
            <a:defRPr sz="1200" b="1">
              <a:latin typeface="Calibri" panose="020F0502020204030204" pitchFamily="34" charset="0"/>
              <a:cs typeface="Calibri" panose="020F0502020204030204" pitchFamily="34" charset="0"/>
            </a:defRPr>
          </a:pPr>
          <a:endParaRPr lang="fr-FR"/>
        </a:p>
      </c:txPr>
    </c:legend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357299752843766"/>
          <c:y val="0"/>
          <c:w val="0.48231060968152201"/>
          <c:h val="0.938210074649011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 premier </c:v>
                </c:pt>
              </c:strCache>
            </c:strRef>
          </c:tx>
          <c:spPr>
            <a:solidFill>
              <a:srgbClr val="003366">
                <a:alpha val="50000"/>
              </a:srgbClr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E09-BE4F-BA69-EB6B96359D60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E09-BE4F-BA69-EB6B96359D60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E09-BE4F-BA69-EB6B96359D6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E09-BE4F-BA69-EB6B96359D6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003366">
                        <a:alpha val="70000"/>
                      </a:srgb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La proximité aux services de la vie courante (alimentation, médecin, hôpital, services administratifs)  </c:v>
                </c:pt>
                <c:pt idx="1">
                  <c:v>Pouvoir conserver son logement actuel  </c:v>
                </c:pt>
                <c:pt idx="2">
                  <c:v>La proximité géographique avec ses proches (famille, amis)  </c:v>
                </c:pt>
                <c:pt idx="3">
                  <c:v>Un logement plus adapté au vieillissement (ex : sans escalier, volets électriques, sanitaires adaptés)  </c:v>
                </c:pt>
                <c:pt idx="4">
                  <c:v>Le cout de la vie  </c:v>
                </c:pt>
                <c:pt idx="5">
                  <c:v>Un logement plus petit  </c:v>
                </c:pt>
                <c:pt idx="6">
                  <c:v>Autre  </c:v>
                </c:pt>
              </c:strCache>
            </c:strRef>
          </c:cat>
          <c:val>
            <c:numRef>
              <c:f>Feuil1!$B$2:$B$8</c:f>
              <c:numCache>
                <c:formatCode>0%</c:formatCode>
                <c:ptCount val="7"/>
                <c:pt idx="0">
                  <c:v>0.25</c:v>
                </c:pt>
                <c:pt idx="1">
                  <c:v>0.24</c:v>
                </c:pt>
                <c:pt idx="2">
                  <c:v>0.2</c:v>
                </c:pt>
                <c:pt idx="3">
                  <c:v>0.16</c:v>
                </c:pt>
                <c:pt idx="4">
                  <c:v>0.09</c:v>
                </c:pt>
                <c:pt idx="5">
                  <c:v>0.05</c:v>
                </c:pt>
                <c:pt idx="6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09-BE4F-BA69-EB6B96359D60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Total des citations* </c:v>
                </c:pt>
              </c:strCache>
            </c:strRef>
          </c:tx>
          <c:spPr>
            <a:solidFill>
              <a:srgbClr val="003366"/>
            </a:solidFill>
            <a:ln w="9525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fr-FR" sz="14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La proximité aux services de la vie courante (alimentation, médecin, hôpital, services administratifs)  </c:v>
                </c:pt>
                <c:pt idx="1">
                  <c:v>Pouvoir conserver son logement actuel  </c:v>
                </c:pt>
                <c:pt idx="2">
                  <c:v>La proximité géographique avec ses proches (famille, amis)  </c:v>
                </c:pt>
                <c:pt idx="3">
                  <c:v>Un logement plus adapté au vieillissement (ex : sans escalier, volets électriques, sanitaires adaptés)  </c:v>
                </c:pt>
                <c:pt idx="4">
                  <c:v>Le cout de la vie  </c:v>
                </c:pt>
                <c:pt idx="5">
                  <c:v>Un logement plus petit  </c:v>
                </c:pt>
                <c:pt idx="6">
                  <c:v>Autre  </c:v>
                </c:pt>
              </c:strCache>
            </c:strRef>
          </c:cat>
          <c:val>
            <c:numRef>
              <c:f>Feuil1!$C$2:$C$8</c:f>
              <c:numCache>
                <c:formatCode>0%</c:formatCode>
                <c:ptCount val="7"/>
                <c:pt idx="0">
                  <c:v>0.53</c:v>
                </c:pt>
                <c:pt idx="1">
                  <c:v>0.38</c:v>
                </c:pt>
                <c:pt idx="2">
                  <c:v>0.41</c:v>
                </c:pt>
                <c:pt idx="3">
                  <c:v>0.34</c:v>
                </c:pt>
                <c:pt idx="4">
                  <c:v>0.21</c:v>
                </c:pt>
                <c:pt idx="5">
                  <c:v>0.1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09-BE4F-BA69-EB6B96359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16640512"/>
        <c:axId val="316640120"/>
      </c:barChart>
      <c:valAx>
        <c:axId val="31664012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316640512"/>
        <c:crosses val="autoZero"/>
        <c:crossBetween val="between"/>
      </c:valAx>
      <c:catAx>
        <c:axId val="3166405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r-FR"/>
          </a:p>
        </c:txPr>
        <c:crossAx val="316640120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200" b="1">
                <a:solidFill>
                  <a:srgbClr val="003366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200" b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0.69252909561131615"/>
          <c:y val="0.88479260891326528"/>
          <c:w val="0.29324151210917726"/>
          <c:h val="5.4604045513907531E-2"/>
        </c:manualLayout>
      </c:layout>
      <c:overlay val="0"/>
      <c:txPr>
        <a:bodyPr/>
        <a:lstStyle/>
        <a:p>
          <a:pPr>
            <a:defRPr sz="1200" b="1">
              <a:latin typeface="Calibri" panose="020F0502020204030204" pitchFamily="34" charset="0"/>
              <a:cs typeface="Calibri" panose="020F0502020204030204" pitchFamily="34" charset="0"/>
            </a:defRPr>
          </a:pPr>
          <a:endParaRPr lang="fr-FR"/>
        </a:p>
      </c:txPr>
    </c:legend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89331240417866"/>
          <c:y val="0"/>
          <c:w val="0.62341058488029799"/>
          <c:h val="0.998858003573660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Ensemble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BBB-1A4E-977E-24DC5C129EA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BBB-1A4E-977E-24DC5C129EAE}"/>
              </c:ext>
            </c:extLst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3-4BBB-1A4E-977E-24DC5C129EA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BBB-1A4E-977E-24DC5C129EA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BBB-1A4E-977E-24DC5C129EA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1">
                      <a:solidFill>
                        <a:srgbClr val="8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BBB-1A4E-977E-24DC5C129E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Oui, et vous savez précisément de quoi il s’agit  </c:v>
                </c:pt>
                <c:pt idx="1">
                  <c:v>Oui, mais juste de nom  </c:v>
                </c:pt>
                <c:pt idx="2">
                  <c:v>Non  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0.42</c:v>
                </c:pt>
                <c:pt idx="1">
                  <c:v>0.48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BB-1A4E-977E-24DC5C129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316642080"/>
        <c:axId val="316641688"/>
      </c:barChart>
      <c:valAx>
        <c:axId val="316641688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316642080"/>
        <c:crosses val="autoZero"/>
        <c:crossBetween val="between"/>
      </c:valAx>
      <c:catAx>
        <c:axId val="3166420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6641688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80194013017744"/>
          <c:y val="0"/>
          <c:w val="0.79605424778150968"/>
          <c:h val="0.998858003573660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Ensemble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1-BFCC-FB40-A282-73BC04240DE4}"/>
              </c:ext>
            </c:extLst>
          </c:dPt>
          <c:dPt>
            <c:idx val="1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3-BFCC-FB40-A282-73BC04240DE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FCC-FB40-A282-73BC04240D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6FE1E4A-9204-4340-B71A-745E978E38AB}" type="VALUE">
                      <a:rPr lang="en-US">
                        <a:solidFill>
                          <a:srgbClr val="800000"/>
                        </a:solidFill>
                      </a:rPr>
                      <a:pPr/>
                      <a:t>[VALEUR]</a:t>
                    </a:fld>
                    <a:endParaRPr lang="fr-F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FCC-FB40-A282-73BC04240D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8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Feuil1!$A$2:$A$3</c:f>
              <c:strCache>
                <c:ptCount val="2"/>
                <c:pt idx="0">
                  <c:v>Oui  </c:v>
                </c:pt>
                <c:pt idx="1">
                  <c:v>Non  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0.22</c:v>
                </c:pt>
                <c:pt idx="1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CC-FB40-A282-73BC04240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318676296"/>
        <c:axId val="316643256"/>
      </c:barChart>
      <c:valAx>
        <c:axId val="316643256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318676296"/>
        <c:crosses val="autoZero"/>
        <c:crossBetween val="between"/>
      </c:valAx>
      <c:catAx>
        <c:axId val="31867629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6643256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89331240417866"/>
          <c:y val="0"/>
          <c:w val="0.34238497880072682"/>
          <c:h val="0.998858003573660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Ensemble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1-D9F2-114F-9DFB-C12847F21DDA}"/>
              </c:ext>
            </c:extLst>
          </c:dPt>
          <c:dPt>
            <c:idx val="1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3-D9F2-114F-9DFB-C12847F21DDA}"/>
              </c:ext>
            </c:extLst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5-D9F2-114F-9DFB-C12847F21DDA}"/>
              </c:ext>
            </c:extLst>
          </c:dPt>
          <c:dPt>
            <c:idx val="3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7-D9F2-114F-9DFB-C12847F21DD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9F2-114F-9DFB-C12847F21DD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00336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9F2-114F-9DFB-C12847F21DD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8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9F2-114F-9DFB-C12847F21DD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8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D9F2-114F-9DFB-C12847F21D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Une très bonne image  </c:v>
                </c:pt>
                <c:pt idx="1">
                  <c:v>Plutôt une bonne image  </c:v>
                </c:pt>
                <c:pt idx="2">
                  <c:v>Plutôt une mauvaise image  </c:v>
                </c:pt>
                <c:pt idx="3">
                  <c:v>Une très mauvaise image  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0.05</c:v>
                </c:pt>
                <c:pt idx="1">
                  <c:v>0.7</c:v>
                </c:pt>
                <c:pt idx="2">
                  <c:v>0.21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F2-114F-9DFB-C12847F21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318677864"/>
        <c:axId val="318677472"/>
      </c:barChart>
      <c:valAx>
        <c:axId val="318677472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318677864"/>
        <c:crosses val="autoZero"/>
        <c:crossBetween val="between"/>
      </c:valAx>
      <c:catAx>
        <c:axId val="31867786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318677472"/>
        <c:crosses val="autoZero"/>
        <c:auto val="1"/>
        <c:lblAlgn val="ctr"/>
        <c:lblOffset val="100"/>
        <c:noMultiLvlLbl val="0"/>
      </c:catAx>
      <c:spPr>
        <a:noFill/>
        <a:ln w="25389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60808-9575-44E8-BC75-342BFA114DD1}" type="datetimeFigureOut">
              <a:rPr lang="fr-FR" smtClean="0"/>
              <a:t>03/04/2019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25D33-3E80-4259-93C9-9AE7460C1B6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811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25D33-3E80-4259-93C9-9AE7460C1B6A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2093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11027835" y="6530192"/>
            <a:ext cx="724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B4F3BBD-0DB5-40C1-BCD4-0C1429F62FEA}" type="slidenum">
              <a:rPr lang="fr-FR" sz="1100" b="1" i="0" smtClean="0">
                <a:solidFill>
                  <a:schemeClr val="bg1">
                    <a:lumMod val="50000"/>
                  </a:schemeClr>
                </a:solidFill>
              </a:rPr>
              <a:pPr algn="ctr"/>
              <a:t>‹N°›</a:t>
            </a:fld>
            <a:endParaRPr lang="fr-FR" sz="1100" b="1" i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774" y="6365630"/>
            <a:ext cx="618226" cy="483577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0"/>
            <a:ext cx="12192000" cy="9056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65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 userDrawn="1"/>
        </p:nvSpPr>
        <p:spPr>
          <a:xfrm>
            <a:off x="11027835" y="6609320"/>
            <a:ext cx="724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B4F3BBD-0DB5-40C1-BCD4-0C1429F62FEA}" type="slidenum">
              <a:rPr lang="fr-FR" sz="1100" b="1" i="0" smtClean="0">
                <a:solidFill>
                  <a:schemeClr val="bg1">
                    <a:lumMod val="50000"/>
                  </a:schemeClr>
                </a:solidFill>
              </a:rPr>
              <a:pPr algn="ctr"/>
              <a:t>‹N°›</a:t>
            </a:fld>
            <a:endParaRPr lang="fr-FR" sz="1100" b="1" i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3590544"/>
            <a:ext cx="12192000" cy="1785257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1385951" y="1502869"/>
            <a:ext cx="1226622" cy="13396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buNone/>
              <a:defRPr lang="fr-FR" sz="21600" b="1" kern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3686466" y="2281232"/>
            <a:ext cx="7184734" cy="8321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buNone/>
              <a:defRPr lang="fr-FR" sz="4800" b="1" kern="1200" baseline="0" dirty="0" smtClean="0">
                <a:solidFill>
                  <a:srgbClr val="9F0030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blablabla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448" y="6407265"/>
            <a:ext cx="598195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8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994064" y="990600"/>
            <a:ext cx="529936" cy="197428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0579100" y="0"/>
            <a:ext cx="622300" cy="1181100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1558187" y="6599289"/>
            <a:ext cx="724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B4F3BBD-0DB5-40C1-BCD4-0C1429F62FEA}" type="slidenum">
              <a:rPr lang="fr-FR" sz="1100" b="1" i="0" smtClean="0">
                <a:solidFill>
                  <a:schemeClr val="bg1">
                    <a:lumMod val="50000"/>
                  </a:schemeClr>
                </a:solidFill>
              </a:rPr>
              <a:pPr algn="ctr"/>
              <a:t>‹N°›</a:t>
            </a:fld>
            <a:endParaRPr lang="fr-FR" sz="1100" b="1" i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774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de_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 userDrawn="1"/>
        </p:nvSpPr>
        <p:spPr>
          <a:xfrm>
            <a:off x="11558187" y="6599289"/>
            <a:ext cx="724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B4F3BBD-0DB5-40C1-BCD4-0C1429F62FEA}" type="slidenum">
              <a:rPr lang="fr-FR" sz="1100" b="1" i="0" smtClean="0">
                <a:solidFill>
                  <a:schemeClr val="bg1">
                    <a:lumMod val="50000"/>
                  </a:schemeClr>
                </a:solidFill>
              </a:rPr>
              <a:pPr algn="ctr"/>
              <a:t>‹N°›</a:t>
            </a:fld>
            <a:endParaRPr lang="fr-FR" sz="1100" b="1" i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937255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 userDrawn="1"/>
        </p:nvSpPr>
        <p:spPr>
          <a:xfrm>
            <a:off x="11558187" y="6599289"/>
            <a:ext cx="724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B4F3BBD-0DB5-40C1-BCD4-0C1429F62FEA}" type="slidenum">
              <a:rPr lang="fr-FR" sz="1100" b="1" i="0" smtClean="0">
                <a:solidFill>
                  <a:schemeClr val="bg1">
                    <a:lumMod val="50000"/>
                  </a:schemeClr>
                </a:solidFill>
              </a:rPr>
              <a:pPr algn="ctr"/>
              <a:t>‹N°›</a:t>
            </a:fld>
            <a:endParaRPr lang="fr-FR" sz="1100" b="1" i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6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 userDrawn="1"/>
        </p:nvSpPr>
        <p:spPr>
          <a:xfrm>
            <a:off x="11558187" y="6599289"/>
            <a:ext cx="724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B4F3BBD-0DB5-40C1-BCD4-0C1429F62FEA}" type="slidenum">
              <a:rPr lang="fr-FR" sz="1100" b="1" i="0" smtClean="0">
                <a:solidFill>
                  <a:schemeClr val="bg1">
                    <a:lumMod val="50000"/>
                  </a:schemeClr>
                </a:solidFill>
              </a:rPr>
              <a:pPr algn="ctr"/>
              <a:t>‹N°›</a:t>
            </a:fld>
            <a:endParaRPr lang="fr-FR" sz="1100" b="1" i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23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 userDrawn="1"/>
        </p:nvSpPr>
        <p:spPr>
          <a:xfrm>
            <a:off x="11027835" y="6530192"/>
            <a:ext cx="724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B4F3BBD-0DB5-40C1-BCD4-0C1429F62FEA}" type="slidenum">
              <a:rPr lang="fr-FR" sz="1100" b="1" i="0" smtClean="0">
                <a:solidFill>
                  <a:schemeClr val="bg1">
                    <a:lumMod val="50000"/>
                  </a:schemeClr>
                </a:solidFill>
              </a:rPr>
              <a:pPr algn="ctr"/>
              <a:t>‹N°›</a:t>
            </a:fld>
            <a:endParaRPr lang="fr-FR" sz="1100" b="1" i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774" y="6365630"/>
            <a:ext cx="618226" cy="48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7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6ADE4E-4ACD-4BF8-B903-683104FB4C54}" type="datetimeFigureOut">
              <a:rPr lang="fr-FR" smtClean="0"/>
              <a:t>03/04/2019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42BC3D-ED0C-47D6-BBC3-84458FC413B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183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éthodolo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68301" y="200025"/>
            <a:ext cx="3111499" cy="6438900"/>
          </a:xfrm>
          <a:prstGeom prst="rect">
            <a:avLst/>
          </a:prstGeom>
          <a:solidFill>
            <a:schemeClr val="bg1">
              <a:lumMod val="7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1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392494" y="241445"/>
            <a:ext cx="3043434" cy="627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indent="0">
              <a:buNone/>
            </a:pPr>
            <a:r>
              <a:rPr lang="fr-FR" sz="2400" b="1" i="1" dirty="0"/>
              <a:t>XXX</a:t>
            </a:r>
            <a:endParaRPr lang="fr-FR" sz="1050" b="1" i="1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1027835" y="6530192"/>
            <a:ext cx="724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B4F3BBD-0DB5-40C1-BCD4-0C1429F62FEA}" type="slidenum">
              <a:rPr lang="fr-FR" sz="1100" b="1" i="0" smtClean="0">
                <a:solidFill>
                  <a:schemeClr val="bg1">
                    <a:lumMod val="50000"/>
                  </a:schemeClr>
                </a:solidFill>
              </a:rPr>
              <a:pPr algn="ctr"/>
              <a:t>‹N°›</a:t>
            </a:fld>
            <a:endParaRPr lang="fr-FR" sz="1100" b="1" i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774" y="6365630"/>
            <a:ext cx="618226" cy="48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546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927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3693" r:id="rId2"/>
    <p:sldLayoutId id="2147483694" r:id="rId3"/>
    <p:sldLayoutId id="2147483661" r:id="rId4"/>
    <p:sldLayoutId id="2147483675" r:id="rId5"/>
    <p:sldLayoutId id="2147483678" r:id="rId6"/>
    <p:sldLayoutId id="2147484144" r:id="rId7"/>
    <p:sldLayoutId id="2147484146" r:id="rId8"/>
    <p:sldLayoutId id="214748414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hyperlink" Target="https://www.google.fr/url?sa=i&amp;rct=j&amp;q=&amp;esrc=s&amp;source=images&amp;cd=&amp;cad=rja&amp;uact=8&amp;ved=2ahUKEwjSnqyIxcPZAhUCDOwKHbO5BhMQjRx6BAgAEAY&amp;url=https://www.silvereco.fr/barometre-55-cogedim-club-65-ans-cest-lage-a-partir-duquel-on-considere-etre-seniors/3114937&amp;psig=AOvVaw10i6y1r8Q9KICI5d_Z9TsX&amp;ust=151973308616516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2ahUKEwjSnqyIxcPZAhUCDOwKHbO5BhMQjRx6BAgAEAY&amp;url=https://www.silvereco.fr/barometre-55-cogedim-club-65-ans-cest-lage-a-partir-duquel-on-considere-etre-seniors/3114937&amp;psig=AOvVaw10i6y1r8Q9KICI5d_Z9TsX&amp;ust=151973308616516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google.fr/url?sa=i&amp;rct=j&amp;q=&amp;esrc=s&amp;source=images&amp;cd=&amp;cad=rja&amp;uact=8&amp;ved=2ahUKEwjSnqyIxcPZAhUCDOwKHbO5BhMQjRx6BAgAEAY&amp;url=https://www.silvereco.fr/barometre-55-cogedim-club-65-ans-cest-lage-a-partir-duquel-on-considere-etre-seniors/3114937&amp;psig=AOvVaw10i6y1r8Q9KICI5d_Z9TsX&amp;ust=1519733086165165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2ahUKEwjSnqyIxcPZAhUCDOwKHbO5BhMQjRx6BAgAEAY&amp;url=https://www.silvereco.fr/barometre-55-cogedim-club-65-ans-cest-lage-a-partir-duquel-on-considere-etre-seniors/3114937&amp;psig=AOvVaw10i6y1r8Q9KICI5d_Z9TsX&amp;ust=1519733086165165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oogle.fr/url?sa=i&amp;rct=j&amp;q=&amp;esrc=s&amp;source=images&amp;cd=&amp;cad=rja&amp;uact=8&amp;ved=2ahUKEwjSnqyIxcPZAhUCDOwKHbO5BhMQjRx6BAgAEAY&amp;url=https://www.silvereco.fr/barometre-55-cogedim-club-65-ans-cest-lage-a-partir-duquel-on-considere-etre-seniors/3114937&amp;psig=AOvVaw10i6y1r8Q9KICI5d_Z9TsX&amp;ust=1519733086165165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oogle.fr/url?sa=i&amp;rct=j&amp;q=&amp;esrc=s&amp;source=images&amp;cd=&amp;cad=rja&amp;uact=8&amp;ved=2ahUKEwjSnqyIxcPZAhUCDOwKHbO5BhMQjRx6BAgAEAY&amp;url=https://www.silvereco.fr/barometre-55-cogedim-club-65-ans-cest-lage-a-partir-duquel-on-considere-etre-seniors/3114937&amp;psig=AOvVaw10i6y1r8Q9KICI5d_Z9TsX&amp;ust=1519733086165165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oogle.fr/url?sa=i&amp;rct=j&amp;q=&amp;esrc=s&amp;source=images&amp;cd=&amp;cad=rja&amp;uact=8&amp;ved=2ahUKEwjSnqyIxcPZAhUCDOwKHbO5BhMQjRx6BAgAEAY&amp;url=https://www.silvereco.fr/barometre-55-cogedim-club-65-ans-cest-lage-a-partir-duquel-on-considere-etre-seniors/3114937&amp;psig=AOvVaw10i6y1r8Q9KICI5d_Z9TsX&amp;ust=1519733086165165" TargetMode="Externa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chart" Target="../charts/chart19.xml"/><Relationship Id="rId7" Type="http://schemas.openxmlformats.org/officeDocument/2006/relationships/chart" Target="../charts/chart23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2.xml"/><Relationship Id="rId11" Type="http://schemas.openxmlformats.org/officeDocument/2006/relationships/chart" Target="../charts/chart27.xml"/><Relationship Id="rId5" Type="http://schemas.openxmlformats.org/officeDocument/2006/relationships/chart" Target="../charts/chart21.xml"/><Relationship Id="rId10" Type="http://schemas.openxmlformats.org/officeDocument/2006/relationships/chart" Target="../charts/chart26.xml"/><Relationship Id="rId4" Type="http://schemas.openxmlformats.org/officeDocument/2006/relationships/chart" Target="../charts/chart20.xml"/><Relationship Id="rId9" Type="http://schemas.openxmlformats.org/officeDocument/2006/relationships/chart" Target="../charts/char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oogle.fr/url?sa=i&amp;rct=j&amp;q=&amp;esrc=s&amp;source=images&amp;cd=&amp;cad=rja&amp;uact=8&amp;ved=2ahUKEwjSnqyIxcPZAhUCDOwKHbO5BhMQjRx6BAgAEAY&amp;url=https://www.silvereco.fr/barometre-55-cogedim-club-65-ans-cest-lage-a-partir-duquel-on-considere-etre-seniors/3114937&amp;psig=AOvVaw10i6y1r8Q9KICI5d_Z9TsX&amp;ust=1519733086165165" TargetMode="Externa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3"/>
          <p:cNvSpPr txBox="1">
            <a:spLocks/>
          </p:cNvSpPr>
          <p:nvPr/>
        </p:nvSpPr>
        <p:spPr bwMode="auto">
          <a:xfrm>
            <a:off x="180767" y="5079129"/>
            <a:ext cx="5045898" cy="177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0" lvl="1"/>
            <a:r>
              <a:rPr lang="fr-FR" altLang="fr-FR" sz="1200" b="1" u="sng" dirty="0">
                <a:solidFill>
                  <a:srgbClr val="6A737F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rPr>
              <a:t>Contacts :</a:t>
            </a:r>
          </a:p>
          <a:p>
            <a:pPr marL="0" lvl="1"/>
            <a:r>
              <a:rPr lang="fr-FR" sz="1200" dirty="0">
                <a:latin typeface="+mn-lt"/>
              </a:rPr>
              <a:t>Camille Froissart / Pierre </a:t>
            </a:r>
            <a:r>
              <a:rPr lang="fr-FR" sz="1200" dirty="0" err="1">
                <a:latin typeface="+mn-lt"/>
              </a:rPr>
              <a:t>Ananou</a:t>
            </a:r>
            <a:r>
              <a:rPr lang="fr-FR" sz="1200" dirty="0">
                <a:latin typeface="+mn-lt"/>
              </a:rPr>
              <a:t> - SHADOW COMMUNICATION 06 88 54 64 36 / 06 10 63 66 61 </a:t>
            </a:r>
            <a:r>
              <a:rPr lang="fr-FR" sz="1200" dirty="0" err="1">
                <a:latin typeface="+mn-lt"/>
              </a:rPr>
              <a:t>camillefroissart@shadowcommunication.fr</a:t>
            </a:r>
            <a:r>
              <a:rPr lang="fr-FR" sz="1200" dirty="0">
                <a:latin typeface="+mn-lt"/>
              </a:rPr>
              <a:t> </a:t>
            </a:r>
            <a:r>
              <a:rPr lang="fr-FR" sz="1200" dirty="0" err="1">
                <a:latin typeface="+mn-lt"/>
              </a:rPr>
              <a:t>pananou@shadowcommunication.fr</a:t>
            </a:r>
            <a:r>
              <a:rPr lang="fr-FR" sz="1200" dirty="0">
                <a:latin typeface="+mn-lt"/>
              </a:rPr>
              <a:t> </a:t>
            </a:r>
          </a:p>
          <a:p>
            <a:pPr marL="0" lvl="1"/>
            <a:endParaRPr lang="fr-FR" altLang="fr-FR" sz="900" dirty="0">
              <a:solidFill>
                <a:srgbClr val="A03033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endParaRPr lang="fr-FR" altLang="fr-FR" sz="900" dirty="0">
              <a:solidFill>
                <a:srgbClr val="A03033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900" u="sng" dirty="0">
              <a:solidFill>
                <a:srgbClr val="A03033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900" u="sng" dirty="0">
              <a:solidFill>
                <a:srgbClr val="A03033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431247"/>
            <a:ext cx="12191999" cy="3260917"/>
          </a:xfrm>
          <a:prstGeom prst="rect">
            <a:avLst/>
          </a:prstGeom>
          <a:solidFill>
            <a:schemeClr val="tx2">
              <a:lumMod val="75000"/>
              <a:alpha val="7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785307" y="1431247"/>
            <a:ext cx="10650071" cy="1963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Baromètre Silver</a:t>
            </a:r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2562584" y="3501096"/>
            <a:ext cx="6939830" cy="9330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000" dirty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r>
              <a:rPr lang="fr-FR" sz="20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rPr>
              <a:t>Mars 2019</a:t>
            </a:r>
          </a:p>
        </p:txBody>
      </p:sp>
      <p:cxnSp>
        <p:nvCxnSpPr>
          <p:cNvPr id="20" name="Connecteur droit 19"/>
          <p:cNvCxnSpPr/>
          <p:nvPr/>
        </p:nvCxnSpPr>
        <p:spPr>
          <a:xfrm>
            <a:off x="5085533" y="3694433"/>
            <a:ext cx="193922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58" y="176674"/>
            <a:ext cx="1495065" cy="1169442"/>
          </a:xfrm>
          <a:prstGeom prst="rect">
            <a:avLst/>
          </a:prstGeom>
        </p:spPr>
      </p:pic>
      <p:pic>
        <p:nvPicPr>
          <p:cNvPr id="10" name="Image 9" descr="Résultat de recherche d'images pour &quot;logo cogedim club&quot;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970" y="5516381"/>
            <a:ext cx="4257097" cy="942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9428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6894286" cy="6858000"/>
          </a:xfrm>
          <a:prstGeom prst="rect">
            <a:avLst/>
          </a:prstGeom>
          <a:blipFill dpi="0" rotWithShape="1">
            <a:blip r:embed="rId2">
              <a:alphaModFix amt="87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>
            <a:off x="7126513" y="2200873"/>
            <a:ext cx="5297714" cy="6270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5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Rappel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5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la méthodologie</a:t>
            </a:r>
          </a:p>
        </p:txBody>
      </p:sp>
      <p:pic>
        <p:nvPicPr>
          <p:cNvPr id="5" name="Image 4" descr="Résultat de recherche d'images pour &quot;logo cogedim club&quot;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286" y="6395427"/>
            <a:ext cx="2089201" cy="4625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135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3162300" cy="6858000"/>
          </a:xfrm>
          <a:prstGeom prst="rect">
            <a:avLst/>
          </a:prstGeom>
          <a:solidFill>
            <a:schemeClr val="bg1">
              <a:lumMod val="7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5919" y="98487"/>
            <a:ext cx="3159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méthodologie</a:t>
            </a:r>
            <a:endParaRPr lang="fr-FR" sz="3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64957" y="1631741"/>
            <a:ext cx="76476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L’enquête a été menée auprès d’un échantillon de </a:t>
            </a:r>
            <a:r>
              <a:rPr lang="fr-FR" sz="2000" b="1" dirty="0">
                <a:solidFill>
                  <a:srgbClr val="A50021"/>
                </a:solidFill>
              </a:rPr>
              <a:t>1002 </a:t>
            </a:r>
            <a:r>
              <a:rPr lang="fr-FR" dirty="0"/>
              <a:t>personnes, représentatif de la </a:t>
            </a:r>
            <a:r>
              <a:rPr lang="fr-FR" sz="2000" b="1" dirty="0"/>
              <a:t>population française âgée de 18 ans et plus</a:t>
            </a:r>
            <a:r>
              <a:rPr lang="fr-FR" dirty="0"/>
              <a:t>.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64957" y="2852210"/>
            <a:ext cx="764768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1400" dirty="0"/>
              <a:t>La représentativité de l’échantillon a été assurée par la méthode des quotas (sexe, âge, profession de l’interviewé) après stratification par région et catégorie d’agglomération.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64958" y="4360353"/>
            <a:ext cx="7647684" cy="1658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1800"/>
              </a:spcAft>
              <a:defRPr/>
            </a:pPr>
            <a:r>
              <a:rPr lang="fr-FR" dirty="0"/>
              <a:t>Les interviews ont été réalisées par questionnaire auto-administré en ligne </a:t>
            </a:r>
          </a:p>
          <a:p>
            <a:pPr algn="just">
              <a:lnSpc>
                <a:spcPct val="130000"/>
              </a:lnSpc>
              <a:spcBef>
                <a:spcPts val="4800"/>
              </a:spcBef>
              <a:spcAft>
                <a:spcPts val="600"/>
              </a:spcAft>
              <a:defRPr/>
            </a:pPr>
            <a:r>
              <a:rPr lang="fr-FR" dirty="0"/>
              <a:t>Terrain du 20 au 25 mars 2019.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5" name="Triangle isocèle 14"/>
          <p:cNvSpPr/>
          <p:nvPr/>
        </p:nvSpPr>
        <p:spPr>
          <a:xfrm rot="5400000">
            <a:off x="2711553" y="2003171"/>
            <a:ext cx="648000" cy="3600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riangle isocèle 15"/>
          <p:cNvSpPr/>
          <p:nvPr/>
        </p:nvSpPr>
        <p:spPr>
          <a:xfrm rot="5400000">
            <a:off x="2711553" y="4443197"/>
            <a:ext cx="648000" cy="3600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riangle isocèle 16"/>
          <p:cNvSpPr/>
          <p:nvPr/>
        </p:nvSpPr>
        <p:spPr>
          <a:xfrm rot="5400000">
            <a:off x="2711553" y="5600352"/>
            <a:ext cx="648000" cy="3600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455724" y="1950302"/>
            <a:ext cx="1399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 ?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95326" y="4392759"/>
            <a:ext cx="2160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Comment ?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95326" y="5548483"/>
            <a:ext cx="2160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Quand ?</a:t>
            </a:r>
          </a:p>
        </p:txBody>
      </p:sp>
      <p:pic>
        <p:nvPicPr>
          <p:cNvPr id="21" name="Image 20" descr="Résultat de recherche d'images pour &quot;logo cogedim club&quot;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78" y="6395427"/>
            <a:ext cx="2089201" cy="4625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0326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6894286" cy="6858000"/>
          </a:xfrm>
          <a:prstGeom prst="rect">
            <a:avLst/>
          </a:prstGeom>
          <a:blipFill dpi="0" rotWithShape="1">
            <a:blip r:embed="rId2">
              <a:alphaModFix amt="4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>
            <a:off x="7126513" y="2200873"/>
            <a:ext cx="5297714" cy="6270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fr-FR" sz="5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résultats de l’enquête</a:t>
            </a:r>
            <a:endParaRPr lang="fr-FR" sz="24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 descr="Résultat de recherche d'images pour &quot;logo cogedim club&quot;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256" y="6307391"/>
            <a:ext cx="2351410" cy="5206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5242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4294967295"/>
          </p:nvPr>
        </p:nvSpPr>
        <p:spPr>
          <a:xfrm>
            <a:off x="822049" y="2385792"/>
            <a:ext cx="2272146" cy="627062"/>
          </a:xfrm>
          <a:prstGeom prst="rect">
            <a:avLst/>
          </a:prstGeom>
        </p:spPr>
        <p:txBody>
          <a:bodyPr/>
          <a:lstStyle/>
          <a:p>
            <a:pPr marL="0" indent="0" algn="r">
              <a:buNone/>
            </a:pPr>
            <a:r>
              <a:rPr lang="fr-FR" sz="16600" b="1" dirty="0">
                <a:solidFill>
                  <a:srgbClr val="A50021"/>
                </a:solidFill>
              </a:rPr>
              <a:t>A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93738" y="3833090"/>
            <a:ext cx="1200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A50021"/>
                </a:solidFill>
              </a:rPr>
              <a:t>-</a:t>
            </a:r>
            <a:endParaRPr lang="fr-FR" b="1" dirty="0">
              <a:solidFill>
                <a:srgbClr val="A50021"/>
              </a:solidFill>
            </a:endParaRPr>
          </a:p>
        </p:txBody>
      </p:sp>
      <p:sp>
        <p:nvSpPr>
          <p:cNvPr id="5" name="Triangle isocèle 4"/>
          <p:cNvSpPr/>
          <p:nvPr/>
        </p:nvSpPr>
        <p:spPr>
          <a:xfrm rot="5400000">
            <a:off x="2928327" y="5285404"/>
            <a:ext cx="1915678" cy="744685"/>
          </a:xfrm>
          <a:prstGeom prst="triangle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3806531" y="3709382"/>
            <a:ext cx="7909219" cy="8321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000" b="1" dirty="0">
                <a:solidFill>
                  <a:srgbClr val="A50021"/>
                </a:solidFill>
              </a:rPr>
              <a:t>La projection</a:t>
            </a:r>
          </a:p>
        </p:txBody>
      </p:sp>
      <p:pic>
        <p:nvPicPr>
          <p:cNvPr id="9" name="Image 8" descr="Résultat de recherche d'images pour &quot;logo cogedim club&quot;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66" y="6445444"/>
            <a:ext cx="1660195" cy="367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3125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1022284"/>
            <a:ext cx="108095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Pour vous personnellement, « bien vieillir » c’est avant tout vieillir... ? En premier ? En second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5506" y="45760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Aux yeux des Français, le « bien vieillir » est avant tout associé au fait de vieillir en bonne santé physique et mentale</a:t>
            </a:r>
            <a:endParaRPr lang="fr-FR" sz="2400" i="1" dirty="0">
              <a:solidFill>
                <a:srgbClr val="A5002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18100" y="6579430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tabLst>
                <a:tab pos="-503555" algn="l"/>
                <a:tab pos="-324485" algn="l"/>
                <a:tab pos="142875" algn="l"/>
                <a:tab pos="359410" algn="l"/>
                <a:tab pos="1079500" algn="l"/>
                <a:tab pos="1799590" algn="l"/>
                <a:tab pos="2519680" algn="l"/>
                <a:tab pos="2879090" algn="l"/>
                <a:tab pos="3239770" algn="l"/>
                <a:tab pos="3599180" algn="l"/>
                <a:tab pos="3959860" algn="l"/>
                <a:tab pos="4319270" algn="l"/>
                <a:tab pos="4679950" algn="l"/>
                <a:tab pos="5039360" algn="l"/>
                <a:tab pos="5400040" algn="l"/>
              </a:tabLst>
            </a:pPr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(*) Total supérieur à 100%, les interviewés ayant pu donner deux réponses</a:t>
            </a:r>
            <a:endParaRPr lang="fr-FR" sz="7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825763"/>
              </p:ext>
            </p:extLst>
          </p:nvPr>
        </p:nvGraphicFramePr>
        <p:xfrm>
          <a:off x="-57947" y="1847711"/>
          <a:ext cx="10347698" cy="458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à coins arrondis 5"/>
          <p:cNvSpPr/>
          <p:nvPr/>
        </p:nvSpPr>
        <p:spPr bwMode="auto">
          <a:xfrm>
            <a:off x="1641510" y="1847711"/>
            <a:ext cx="8626207" cy="1082776"/>
          </a:xfrm>
          <a:prstGeom prst="roundRect">
            <a:avLst/>
          </a:prstGeom>
          <a:noFill/>
          <a:ln w="19050" cap="flat" cmpd="sng" algn="ctr">
            <a:solidFill>
              <a:srgbClr val="7F7F7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empus Sans ITC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87091" y="2665931"/>
            <a:ext cx="129997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60%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01781" y="3099862"/>
            <a:ext cx="1270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Femme : 29%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35 à 49 ans : 30%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01781" y="3688493"/>
            <a:ext cx="12705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FF0000"/>
              </a:buClr>
              <a:buFont typeface="Wingdings 3" panose="05040102010807070707" pitchFamily="18" charset="2"/>
              <a:buChar char=""/>
            </a:pPr>
            <a:r>
              <a:rPr lang="fr-FR" sz="1000" dirty="0">
                <a:latin typeface="Calibri" panose="020F0502020204030204" pitchFamily="34" charset="0"/>
              </a:rPr>
              <a:t>Célibataire : 5%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08990" y="4749506"/>
            <a:ext cx="1656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Homme : 16%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Région parisienne : 16%</a:t>
            </a:r>
          </a:p>
        </p:txBody>
      </p:sp>
      <p:sp>
        <p:nvSpPr>
          <p:cNvPr id="13" name="ZoneTexte 12"/>
          <p:cNvSpPr txBox="1"/>
          <p:nvPr/>
        </p:nvSpPr>
        <p:spPr>
          <a:xfrm rot="20322815">
            <a:off x="1283930" y="2025722"/>
            <a:ext cx="1086828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050" b="1" i="1" dirty="0">
                <a:solidFill>
                  <a:srgbClr val="002060"/>
                </a:solidFill>
              </a:rPr>
              <a:t>Santé physique et mentale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326489" y="1908721"/>
            <a:ext cx="14211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Cadre et profession intellectuelle supérieure : 77%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9867973" y="1450014"/>
            <a:ext cx="2129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>
                <a:solidFill>
                  <a:srgbClr val="003366"/>
                </a:solidFill>
                <a:latin typeface="Calibri" pitchFamily="34" charset="0"/>
                <a:cs typeface="Calibri" pitchFamily="34" charset="0"/>
              </a:rPr>
              <a:t>Résultats détaillés total des citations</a:t>
            </a:r>
          </a:p>
        </p:txBody>
      </p:sp>
    </p:spTree>
    <p:extLst>
      <p:ext uri="{BB962C8B-B14F-4D97-AF65-F5344CB8AC3E}">
        <p14:creationId xmlns:p14="http://schemas.microsoft.com/office/powerpoint/2010/main" val="254520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1022284"/>
            <a:ext cx="108095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lorsque vous pensez à vos vieux jours (après 75 ans), qu’est-ce que vous craignez le plus parmi la liste suivante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5506" y="211015"/>
            <a:ext cx="11975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Et d’ailleurs la principale crainte associée au vieillissement est la perte d’autonomie</a:t>
            </a:r>
          </a:p>
        </p:txBody>
      </p:sp>
      <p:graphicFrame>
        <p:nvGraphicFramePr>
          <p:cNvPr id="6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309198"/>
              </p:ext>
            </p:extLst>
          </p:nvPr>
        </p:nvGraphicFramePr>
        <p:xfrm>
          <a:off x="324058" y="1648886"/>
          <a:ext cx="10505523" cy="4746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0498180" y="1806615"/>
            <a:ext cx="129997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48%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85329" y="2840194"/>
            <a:ext cx="15460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FF0000"/>
              </a:buClr>
              <a:buFont typeface="Wingdings 3" panose="05040102010807070707" pitchFamily="18" charset="2"/>
              <a:buChar char=""/>
            </a:pPr>
            <a:r>
              <a:rPr lang="fr-FR" sz="1000" dirty="0">
                <a:latin typeface="Calibri" panose="020F0502020204030204" pitchFamily="34" charset="0"/>
              </a:rPr>
              <a:t>Région parisienne : 9%</a:t>
            </a:r>
          </a:p>
        </p:txBody>
      </p:sp>
      <p:graphicFrame>
        <p:nvGraphicFramePr>
          <p:cNvPr id="8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1433105"/>
              </p:ext>
            </p:extLst>
          </p:nvPr>
        </p:nvGraphicFramePr>
        <p:xfrm>
          <a:off x="7757647" y="4549979"/>
          <a:ext cx="3679634" cy="1233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à coins arrondis 8"/>
          <p:cNvSpPr/>
          <p:nvPr/>
        </p:nvSpPr>
        <p:spPr>
          <a:xfrm>
            <a:off x="7757647" y="4133207"/>
            <a:ext cx="3679634" cy="2890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i="1" dirty="0">
                <a:solidFill>
                  <a:srgbClr val="003366"/>
                </a:solidFill>
                <a:latin typeface="Calibri" pitchFamily="34" charset="0"/>
                <a:cs typeface="Calibri" pitchFamily="34" charset="0"/>
              </a:rPr>
              <a:t>Crainte de perdre son autonomie dans les actes de la vie courante, selon Age</a:t>
            </a:r>
          </a:p>
        </p:txBody>
      </p:sp>
      <p:sp>
        <p:nvSpPr>
          <p:cNvPr id="10" name="Ellipse 9"/>
          <p:cNvSpPr/>
          <p:nvPr/>
        </p:nvSpPr>
        <p:spPr>
          <a:xfrm>
            <a:off x="8235663" y="4804904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10956828" y="4615780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115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929951"/>
            <a:ext cx="10809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Dans l’objectif de bien vivre vos vieux jours, quelle résolution pourriez-vous prendre ?</a:t>
            </a:r>
          </a:p>
          <a:p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(Question ouverte – réponses spontanées)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05506" y="183655"/>
            <a:ext cx="119751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A50021"/>
                </a:solidFill>
              </a:rPr>
              <a:t>Et, spontanément, les Français énoncent principalement des résolutions relatives à leur santé (1/2)</a:t>
            </a:r>
            <a:endParaRPr lang="fr-FR" sz="2200" i="1" dirty="0">
              <a:solidFill>
                <a:srgbClr val="A50021"/>
              </a:solidFill>
            </a:endParaRPr>
          </a:p>
        </p:txBody>
      </p:sp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2500145305"/>
              </p:ext>
            </p:extLst>
          </p:nvPr>
        </p:nvGraphicFramePr>
        <p:xfrm>
          <a:off x="5883958" y="1376227"/>
          <a:ext cx="5198142" cy="53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966100"/>
              </p:ext>
            </p:extLst>
          </p:nvPr>
        </p:nvGraphicFramePr>
        <p:xfrm>
          <a:off x="610124" y="1485907"/>
          <a:ext cx="5273834" cy="5238500"/>
        </p:xfrm>
        <a:graphic>
          <a:graphicData uri="http://schemas.openxmlformats.org/drawingml/2006/table">
            <a:tbl>
              <a:tblPr/>
              <a:tblGrid>
                <a:gridCol w="5273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 panose="020F0502020204030204" pitchFamily="34" charset="0"/>
                        </a:rPr>
                        <a:t>TOTAL SANTE – BIEN-ETRE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Faire du sport, pratiquer une activité physique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santé, faire attention à ma santé, être en bonne santé, me faire suivre par un médecin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Bien manger, manger des choses saines, surveiller mon alimentation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Avoir une vie (plus) saine, une bonne hygiène de vie, un mode de vie (plus) sain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Entretenir mon mental / ma mémoire, stimuler mon esprit, préserver mon intellect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Arrêter de fumer, moins fumer, éviter la cigarette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 panose="020F0502020204030204" pitchFamily="34" charset="0"/>
                        </a:rPr>
                        <a:t>TOTAL CONDITIONS DE VIE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Vivre au jour le jour, profiter de la vie, « Carpe diem »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Etre actif (pour rester en forme)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Vivre paisiblement, être heureux / détendu, avoir l’esprit tranquille, vieillesse heureuse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Etre autonome, conserver mon autonomie, être / rester indépendant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Mourir dans de bonnes conditions, avoir une mort digne, choisir sa mort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Bien vieillir, bien vivre en vieillissant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 préserver, ménager ses efforts, travailler moins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 panose="020F0502020204030204" pitchFamily="34" charset="0"/>
                        </a:rPr>
                        <a:t>TOTAL ENTOURAGE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Etre en contact avec mes proches, la proximité avec les proches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 faire aider, prendre une aide à domicile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Avoir une vie sociale, fréquenter / rencontrer des gens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 pas être un poids pour son entourage / ses proches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256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929951"/>
            <a:ext cx="10809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Dans l’objectif de bien vivre vos vieux jours, quelle résolution pourriez-vous prendre ?</a:t>
            </a:r>
          </a:p>
          <a:p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(Question ouverte – réponses spontanées)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05506" y="51451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Et, spontanément, les Français énoncent principalement des résolutions relatives à leur santé (2/2)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526506167"/>
              </p:ext>
            </p:extLst>
          </p:nvPr>
        </p:nvGraphicFramePr>
        <p:xfrm>
          <a:off x="5883958" y="1376227"/>
          <a:ext cx="5198142" cy="53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522426"/>
              </p:ext>
            </p:extLst>
          </p:nvPr>
        </p:nvGraphicFramePr>
        <p:xfrm>
          <a:off x="464981" y="1462025"/>
          <a:ext cx="5418977" cy="5300472"/>
        </p:xfrm>
        <a:graphic>
          <a:graphicData uri="http://schemas.openxmlformats.org/drawingml/2006/table">
            <a:tbl>
              <a:tblPr/>
              <a:tblGrid>
                <a:gridCol w="5418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 panose="020F0502020204030204" pitchFamily="34" charset="0"/>
                        </a:rPr>
                        <a:t>TOTAL LOGEMENT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Déménager, aller vivre ailleurs (soleil, campagne, étranger...)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Aller en maison de retraite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Rester chez moi le plus longtemps possible, vivre ma vieillesse à mon domicile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Adapter mon logement pour mes vieux jours, faire des travaux d’aménagement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M’acheter un logement, devenir propriétaire, me constituer un patrimoine immobilier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Aller dans un logement collectif pour seniors, habiter dans une résidence pour seniors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 panose="020F0502020204030204" pitchFamily="34" charset="0"/>
                        </a:rPr>
                        <a:t>TOTAL FINANCES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Epargner (assurance vie, complémentaire retraite...), mettre de l’argent de côté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Avoir une bonne retraite, arrêter de baisser / taxer les retraites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 panose="020F0502020204030204" pitchFamily="34" charset="0"/>
                        </a:rPr>
                        <a:t>TOTAL OCCUPATIONS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Faire des activités, avoir des activités (notamment culturelles)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Marcher, me promener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Sortir, faire des sorties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Travailler (le plus longtemps possible)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Voyager (davantage), faire des voyages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S’impliquer dans la vie associative, rejoindre une association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 panose="020F0502020204030204" pitchFamily="34" charset="0"/>
                        </a:rPr>
                        <a:t>TOTAL DIVERS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Prendre soin de moi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Anticiper, préparer l’avenir / ma retraite, m’organiser en prévision de mes vieux jours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Continuer comme actuellement, ne rien changer, je fais ce qu’il faut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C’est trop loin encore, je n’y ai pas encore pensé, je verrai plus tard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3366"/>
                          </a:solidFill>
                          <a:effectLst/>
                          <a:latin typeface="Calibri" panose="020F0502020204030204" pitchFamily="34" charset="0"/>
                        </a:rPr>
                        <a:t>Autres citations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085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 se prononcent pas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092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4294967295"/>
          </p:nvPr>
        </p:nvSpPr>
        <p:spPr>
          <a:xfrm>
            <a:off x="822049" y="2385792"/>
            <a:ext cx="2272146" cy="627062"/>
          </a:xfrm>
          <a:prstGeom prst="rect">
            <a:avLst/>
          </a:prstGeom>
        </p:spPr>
        <p:txBody>
          <a:bodyPr/>
          <a:lstStyle/>
          <a:p>
            <a:pPr marL="0" indent="0" algn="r">
              <a:buNone/>
            </a:pPr>
            <a:r>
              <a:rPr lang="fr-FR" sz="16600" b="1" dirty="0">
                <a:solidFill>
                  <a:srgbClr val="A50021"/>
                </a:solidFill>
              </a:rPr>
              <a:t>B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93738" y="3833090"/>
            <a:ext cx="1200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A50021"/>
                </a:solidFill>
              </a:rPr>
              <a:t>-</a:t>
            </a:r>
            <a:endParaRPr lang="fr-FR" b="1" dirty="0">
              <a:solidFill>
                <a:srgbClr val="A50021"/>
              </a:solidFill>
            </a:endParaRPr>
          </a:p>
        </p:txBody>
      </p:sp>
      <p:sp>
        <p:nvSpPr>
          <p:cNvPr id="5" name="Triangle isocèle 4"/>
          <p:cNvSpPr/>
          <p:nvPr/>
        </p:nvSpPr>
        <p:spPr>
          <a:xfrm rot="5400000">
            <a:off x="2928327" y="5285404"/>
            <a:ext cx="1915678" cy="744685"/>
          </a:xfrm>
          <a:prstGeom prst="triangle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3806531" y="3709382"/>
            <a:ext cx="7909219" cy="8321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000" b="1" dirty="0">
                <a:solidFill>
                  <a:srgbClr val="A50021"/>
                </a:solidFill>
              </a:rPr>
              <a:t>L’observation</a:t>
            </a:r>
          </a:p>
        </p:txBody>
      </p:sp>
      <p:pic>
        <p:nvPicPr>
          <p:cNvPr id="9" name="Image 8" descr="Résultat de recherche d'images pour &quot;logo cogedim club&quot;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66" y="6445444"/>
            <a:ext cx="1660195" cy="367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8931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7477" y="996047"/>
            <a:ext cx="10809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Considérons, dans votre entourage, la personne âgée de 75 ans ou plus qui vous est la plus proche.</a:t>
            </a:r>
            <a:r>
              <a:rPr lang="fr-FR" sz="1200" b="1" dirty="0"/>
              <a:t> 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En pensant à cette personne, diriez-vous que vous avez une bonne ou une mauvaise image du vieillissement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5506" y="67794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Les Français ont globalement une bonne image du vieillissement quand ils pensent à une personne de plus de 75 ans qui leur est proche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4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092781"/>
              </p:ext>
            </p:extLst>
          </p:nvPr>
        </p:nvGraphicFramePr>
        <p:xfrm>
          <a:off x="1703382" y="2140913"/>
          <a:ext cx="7663666" cy="365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8734793" y="2786525"/>
            <a:ext cx="2518965" cy="292388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fr-FR" sz="1300" b="1" dirty="0">
                <a:solidFill>
                  <a:schemeClr val="bg1"/>
                </a:solidFill>
                <a:latin typeface="Calibri" pitchFamily="34" charset="0"/>
              </a:rPr>
              <a:t>En ont une bonne image</a:t>
            </a:r>
            <a:endParaRPr lang="fr-FR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7882953" y="2382565"/>
            <a:ext cx="0" cy="123378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5774272" y="4358864"/>
            <a:ext cx="0" cy="1139199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6747736" y="4606037"/>
            <a:ext cx="2481548" cy="292388"/>
          </a:xfrm>
          <a:prstGeom prst="rect">
            <a:avLst/>
          </a:prstGeom>
          <a:solidFill>
            <a:srgbClr val="800000"/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fr-FR" sz="1300" b="1" dirty="0">
                <a:solidFill>
                  <a:schemeClr val="bg1"/>
                </a:solidFill>
                <a:latin typeface="Calibri" pitchFamily="34" charset="0"/>
              </a:rPr>
              <a:t>En ont une mauvaise image</a:t>
            </a:r>
          </a:p>
        </p:txBody>
      </p:sp>
      <p:sp>
        <p:nvSpPr>
          <p:cNvPr id="9" name="Larme 8"/>
          <p:cNvSpPr/>
          <p:nvPr/>
        </p:nvSpPr>
        <p:spPr>
          <a:xfrm>
            <a:off x="5980010" y="4608531"/>
            <a:ext cx="789949" cy="545123"/>
          </a:xfrm>
          <a:prstGeom prst="teardrop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21%</a:t>
            </a:r>
          </a:p>
        </p:txBody>
      </p:sp>
      <p:sp>
        <p:nvSpPr>
          <p:cNvPr id="10" name="Larme 9"/>
          <p:cNvSpPr/>
          <p:nvPr/>
        </p:nvSpPr>
        <p:spPr>
          <a:xfrm>
            <a:off x="7955462" y="2792997"/>
            <a:ext cx="789949" cy="545123"/>
          </a:xfrm>
          <a:prstGeom prst="teardrop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79%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90326" y="3124950"/>
            <a:ext cx="129997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84%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87214" y="3281992"/>
            <a:ext cx="30127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Serein en pensant à la vie de cette personne : 95%</a:t>
            </a:r>
          </a:p>
        </p:txBody>
      </p:sp>
    </p:spTree>
    <p:extLst>
      <p:ext uri="{BB962C8B-B14F-4D97-AF65-F5344CB8AC3E}">
        <p14:creationId xmlns:p14="http://schemas.microsoft.com/office/powerpoint/2010/main" val="57321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929950"/>
            <a:ext cx="10809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Plus précisément, toujours en pensant à cette personne, diriez-vous que vous avez une bonne ou une mauvaise image des différents aspects suivants de la vie de cette personne 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05506" y="23726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Ils sont positifs concernant les aspects relationnels mais se montrent plus partagés concernant son activité physique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24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491732"/>
              </p:ext>
            </p:extLst>
          </p:nvPr>
        </p:nvGraphicFramePr>
        <p:xfrm>
          <a:off x="3688300" y="1940413"/>
          <a:ext cx="6563470" cy="371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2950163" y="1419794"/>
            <a:ext cx="14676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Total </a:t>
            </a:r>
          </a:p>
          <a:p>
            <a:r>
              <a:rPr lang="fr-FR" sz="13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« BONNE IMAGE »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9384420" y="1397563"/>
            <a:ext cx="1734700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fr-FR" sz="13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Total  </a:t>
            </a:r>
            <a:br>
              <a:rPr lang="fr-FR" sz="13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</a:br>
            <a:r>
              <a:rPr lang="fr-FR" sz="13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« MAUVAISE IMAGE »</a:t>
            </a:r>
          </a:p>
        </p:txBody>
      </p:sp>
      <p:cxnSp>
        <p:nvCxnSpPr>
          <p:cNvPr id="29" name="Connecteur droit 28"/>
          <p:cNvCxnSpPr/>
          <p:nvPr/>
        </p:nvCxnSpPr>
        <p:spPr>
          <a:xfrm>
            <a:off x="8246436" y="2022178"/>
            <a:ext cx="0" cy="349133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3918790" y="6043196"/>
            <a:ext cx="67534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accent5">
                    <a:lumMod val="50000"/>
                  </a:schemeClr>
                </a:solidFill>
                <a:sym typeface="Webdings" panose="05030102010509060703" pitchFamily="18" charset="2"/>
              </a:rPr>
              <a:t> Une très bonne image</a:t>
            </a:r>
            <a:r>
              <a:rPr lang="fr-FR" sz="1100" b="1" dirty="0">
                <a:solidFill>
                  <a:schemeClr val="tx2">
                    <a:lumMod val="60000"/>
                    <a:lumOff val="40000"/>
                    <a:alpha val="75000"/>
                  </a:schemeClr>
                </a:solidFill>
                <a:sym typeface="Webdings" panose="05030102010509060703" pitchFamily="18" charset="2"/>
              </a:rPr>
              <a:t> P</a:t>
            </a:r>
            <a:r>
              <a:rPr lang="fr-FR" sz="1100" b="1" dirty="0">
                <a:solidFill>
                  <a:schemeClr val="tx2">
                    <a:lumMod val="60000"/>
                    <a:lumOff val="40000"/>
                    <a:alpha val="75000"/>
                  </a:schemeClr>
                </a:solidFill>
              </a:rPr>
              <a:t>lutôt une bonne image   </a:t>
            </a:r>
            <a:r>
              <a:rPr lang="fr-FR" sz="1100" b="1" dirty="0">
                <a:solidFill>
                  <a:srgbClr val="800000">
                    <a:alpha val="50000"/>
                  </a:srgbClr>
                </a:solidFill>
                <a:sym typeface="Webdings" panose="05030102010509060703" pitchFamily="18" charset="2"/>
              </a:rPr>
              <a:t> Plutôt une mauvaise image</a:t>
            </a:r>
            <a:r>
              <a:rPr lang="fr-FR" sz="1100" b="1" dirty="0">
                <a:solidFill>
                  <a:srgbClr val="800000"/>
                </a:solidFill>
                <a:sym typeface="Webdings" panose="05030102010509060703" pitchFamily="18" charset="2"/>
              </a:rPr>
              <a:t> Une très mauvaise image</a:t>
            </a:r>
            <a:endParaRPr lang="fr-FR" sz="1100" b="1" dirty="0">
              <a:solidFill>
                <a:srgbClr val="800000"/>
              </a:solidFill>
            </a:endParaRPr>
          </a:p>
        </p:txBody>
      </p:sp>
      <p:sp>
        <p:nvSpPr>
          <p:cNvPr id="31" name="Text Box 41"/>
          <p:cNvSpPr txBox="1">
            <a:spLocks noChangeArrowheads="1"/>
          </p:cNvSpPr>
          <p:nvPr/>
        </p:nvSpPr>
        <p:spPr bwMode="auto">
          <a:xfrm>
            <a:off x="3621934" y="2084545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84%</a:t>
            </a:r>
          </a:p>
        </p:txBody>
      </p:sp>
      <p:sp>
        <p:nvSpPr>
          <p:cNvPr id="32" name="Text Box 41"/>
          <p:cNvSpPr txBox="1">
            <a:spLocks noChangeArrowheads="1"/>
          </p:cNvSpPr>
          <p:nvPr/>
        </p:nvSpPr>
        <p:spPr bwMode="auto">
          <a:xfrm>
            <a:off x="10251770" y="2084545"/>
            <a:ext cx="551364" cy="327152"/>
          </a:xfrm>
          <a:prstGeom prst="rect">
            <a:avLst/>
          </a:prstGeom>
          <a:solidFill>
            <a:schemeClr val="bg1"/>
          </a:solidFill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801688" eaLnBrk="0" hangingPunct="0">
              <a:defRPr/>
            </a:pPr>
            <a:r>
              <a:rPr lang="fr-FR" sz="16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16%</a:t>
            </a:r>
          </a:p>
        </p:txBody>
      </p:sp>
      <p:sp>
        <p:nvSpPr>
          <p:cNvPr id="33" name="Text Box 41"/>
          <p:cNvSpPr txBox="1">
            <a:spLocks noChangeArrowheads="1"/>
          </p:cNvSpPr>
          <p:nvPr/>
        </p:nvSpPr>
        <p:spPr bwMode="auto">
          <a:xfrm>
            <a:off x="3621934" y="2685052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82%</a:t>
            </a:r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10251770" y="2646952"/>
            <a:ext cx="551364" cy="327152"/>
          </a:xfrm>
          <a:prstGeom prst="rect">
            <a:avLst/>
          </a:prstGeom>
          <a:solidFill>
            <a:schemeClr val="bg1"/>
          </a:solidFill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801688" eaLnBrk="0" hangingPunct="0">
              <a:defRPr/>
            </a:pPr>
            <a:r>
              <a:rPr lang="fr-FR" sz="16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18%</a:t>
            </a:r>
          </a:p>
        </p:txBody>
      </p:sp>
      <p:sp>
        <p:nvSpPr>
          <p:cNvPr id="35" name="Text Box 41"/>
          <p:cNvSpPr txBox="1">
            <a:spLocks noChangeArrowheads="1"/>
          </p:cNvSpPr>
          <p:nvPr/>
        </p:nvSpPr>
        <p:spPr bwMode="auto">
          <a:xfrm>
            <a:off x="3621934" y="3276966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80%</a:t>
            </a:r>
          </a:p>
        </p:txBody>
      </p:sp>
      <p:sp>
        <p:nvSpPr>
          <p:cNvPr id="36" name="Text Box 41"/>
          <p:cNvSpPr txBox="1">
            <a:spLocks noChangeArrowheads="1"/>
          </p:cNvSpPr>
          <p:nvPr/>
        </p:nvSpPr>
        <p:spPr bwMode="auto">
          <a:xfrm>
            <a:off x="10251770" y="3238866"/>
            <a:ext cx="551364" cy="327152"/>
          </a:xfrm>
          <a:prstGeom prst="rect">
            <a:avLst/>
          </a:prstGeom>
          <a:solidFill>
            <a:schemeClr val="bg1"/>
          </a:solidFill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801688" eaLnBrk="0" hangingPunct="0">
              <a:defRPr/>
            </a:pPr>
            <a:r>
              <a:rPr lang="fr-FR" sz="16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20%</a:t>
            </a: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auto">
          <a:xfrm>
            <a:off x="3621934" y="3868880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75%</a:t>
            </a:r>
          </a:p>
        </p:txBody>
      </p:sp>
      <p:sp>
        <p:nvSpPr>
          <p:cNvPr id="38" name="Text Box 41"/>
          <p:cNvSpPr txBox="1">
            <a:spLocks noChangeArrowheads="1"/>
          </p:cNvSpPr>
          <p:nvPr/>
        </p:nvSpPr>
        <p:spPr bwMode="auto">
          <a:xfrm>
            <a:off x="10251770" y="3830780"/>
            <a:ext cx="551364" cy="327152"/>
          </a:xfrm>
          <a:prstGeom prst="rect">
            <a:avLst/>
          </a:prstGeom>
          <a:solidFill>
            <a:schemeClr val="bg1"/>
          </a:solidFill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801688" eaLnBrk="0" hangingPunct="0">
              <a:defRPr/>
            </a:pPr>
            <a:r>
              <a:rPr lang="fr-FR" sz="16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25%</a:t>
            </a:r>
          </a:p>
        </p:txBody>
      </p:sp>
      <p:sp>
        <p:nvSpPr>
          <p:cNvPr id="39" name="Text Box 41"/>
          <p:cNvSpPr txBox="1">
            <a:spLocks noChangeArrowheads="1"/>
          </p:cNvSpPr>
          <p:nvPr/>
        </p:nvSpPr>
        <p:spPr bwMode="auto">
          <a:xfrm>
            <a:off x="3621934" y="4510064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71%</a:t>
            </a:r>
          </a:p>
        </p:txBody>
      </p:sp>
      <p:sp>
        <p:nvSpPr>
          <p:cNvPr id="40" name="Text Box 41"/>
          <p:cNvSpPr txBox="1">
            <a:spLocks noChangeArrowheads="1"/>
          </p:cNvSpPr>
          <p:nvPr/>
        </p:nvSpPr>
        <p:spPr bwMode="auto">
          <a:xfrm>
            <a:off x="10251770" y="4449930"/>
            <a:ext cx="551364" cy="327152"/>
          </a:xfrm>
          <a:prstGeom prst="rect">
            <a:avLst/>
          </a:prstGeom>
          <a:solidFill>
            <a:schemeClr val="bg1"/>
          </a:solidFill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801688" eaLnBrk="0" hangingPunct="0">
              <a:defRPr/>
            </a:pPr>
            <a:r>
              <a:rPr lang="fr-FR" sz="16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29%</a:t>
            </a:r>
          </a:p>
        </p:txBody>
      </p:sp>
      <p:sp>
        <p:nvSpPr>
          <p:cNvPr id="41" name="Text Box 41"/>
          <p:cNvSpPr txBox="1">
            <a:spLocks noChangeArrowheads="1"/>
          </p:cNvSpPr>
          <p:nvPr/>
        </p:nvSpPr>
        <p:spPr bwMode="auto">
          <a:xfrm>
            <a:off x="3621934" y="5151248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63%</a:t>
            </a:r>
          </a:p>
        </p:txBody>
      </p:sp>
      <p:sp>
        <p:nvSpPr>
          <p:cNvPr id="42" name="Text Box 41"/>
          <p:cNvSpPr txBox="1">
            <a:spLocks noChangeArrowheads="1"/>
          </p:cNvSpPr>
          <p:nvPr/>
        </p:nvSpPr>
        <p:spPr bwMode="auto">
          <a:xfrm>
            <a:off x="10251770" y="5069080"/>
            <a:ext cx="551364" cy="327152"/>
          </a:xfrm>
          <a:prstGeom prst="rect">
            <a:avLst/>
          </a:prstGeom>
          <a:solidFill>
            <a:schemeClr val="bg1"/>
          </a:solidFill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801688" eaLnBrk="0" hangingPunct="0">
              <a:defRPr/>
            </a:pPr>
            <a:r>
              <a:rPr lang="fr-FR" sz="1600" b="1" dirty="0">
                <a:solidFill>
                  <a:srgbClr val="800000"/>
                </a:solidFill>
                <a:latin typeface="Calibri" pitchFamily="34" charset="0"/>
                <a:cs typeface="Calibri" pitchFamily="34" charset="0"/>
              </a:rPr>
              <a:t>37%</a:t>
            </a:r>
          </a:p>
        </p:txBody>
      </p:sp>
      <p:graphicFrame>
        <p:nvGraphicFramePr>
          <p:cNvPr id="43" name="Tableau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522723"/>
              </p:ext>
            </p:extLst>
          </p:nvPr>
        </p:nvGraphicFramePr>
        <p:xfrm>
          <a:off x="-44068" y="1909700"/>
          <a:ext cx="3415230" cy="3733544"/>
        </p:xfrm>
        <a:graphic>
          <a:graphicData uri="http://schemas.openxmlformats.org/drawingml/2006/table">
            <a:tbl>
              <a:tblPr/>
              <a:tblGrid>
                <a:gridCol w="3415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1526">
                <a:tc>
                  <a:txBody>
                    <a:bodyPr/>
                    <a:lstStyle/>
                    <a:p>
                      <a:pPr algn="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 relations avec les membres de sa famille de sa génération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62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 relations avec les jeunes membres de sa famille (moins de 30 ans)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62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Son allure générale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62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 vie sociale en général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526">
                <a:tc>
                  <a:txBody>
                    <a:bodyPr/>
                    <a:lstStyle/>
                    <a:p>
                      <a:pPr algn="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 activités culturelles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623">
                <a:tc>
                  <a:txBody>
                    <a:bodyPr/>
                    <a:lstStyle/>
                    <a:p>
                      <a:pPr algn="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Son activité physique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4274538" y="1540468"/>
            <a:ext cx="165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dirty="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Résultats détaillés sur les Français âgés de plus de 65 ans</a:t>
            </a:r>
          </a:p>
        </p:txBody>
      </p:sp>
      <p:sp>
        <p:nvSpPr>
          <p:cNvPr id="23" name="Text Box 41"/>
          <p:cNvSpPr txBox="1">
            <a:spLocks noChangeArrowheads="1"/>
          </p:cNvSpPr>
          <p:nvPr/>
        </p:nvSpPr>
        <p:spPr bwMode="auto">
          <a:xfrm>
            <a:off x="4312349" y="2086938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90%</a:t>
            </a:r>
          </a:p>
        </p:txBody>
      </p:sp>
      <p:sp>
        <p:nvSpPr>
          <p:cNvPr id="25" name="Text Box 41"/>
          <p:cNvSpPr txBox="1">
            <a:spLocks noChangeArrowheads="1"/>
          </p:cNvSpPr>
          <p:nvPr/>
        </p:nvSpPr>
        <p:spPr bwMode="auto">
          <a:xfrm>
            <a:off x="4312349" y="2682108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85%</a:t>
            </a:r>
          </a:p>
        </p:txBody>
      </p:sp>
      <p:sp>
        <p:nvSpPr>
          <p:cNvPr id="26" name="Text Box 41"/>
          <p:cNvSpPr txBox="1">
            <a:spLocks noChangeArrowheads="1"/>
          </p:cNvSpPr>
          <p:nvPr/>
        </p:nvSpPr>
        <p:spPr bwMode="auto">
          <a:xfrm>
            <a:off x="4312349" y="3264169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86%</a:t>
            </a:r>
          </a:p>
        </p:txBody>
      </p:sp>
      <p:sp>
        <p:nvSpPr>
          <p:cNvPr id="44" name="Text Box 41"/>
          <p:cNvSpPr txBox="1">
            <a:spLocks noChangeArrowheads="1"/>
          </p:cNvSpPr>
          <p:nvPr/>
        </p:nvSpPr>
        <p:spPr bwMode="auto">
          <a:xfrm>
            <a:off x="4312349" y="3868880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83%</a:t>
            </a:r>
          </a:p>
        </p:txBody>
      </p:sp>
      <p:sp>
        <p:nvSpPr>
          <p:cNvPr id="45" name="Text Box 41"/>
          <p:cNvSpPr txBox="1">
            <a:spLocks noChangeArrowheads="1"/>
          </p:cNvSpPr>
          <p:nvPr/>
        </p:nvSpPr>
        <p:spPr bwMode="auto">
          <a:xfrm>
            <a:off x="4312349" y="4510064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76%</a:t>
            </a:r>
          </a:p>
        </p:txBody>
      </p:sp>
      <p:sp>
        <p:nvSpPr>
          <p:cNvPr id="46" name="Text Box 41"/>
          <p:cNvSpPr txBox="1">
            <a:spLocks noChangeArrowheads="1"/>
          </p:cNvSpPr>
          <p:nvPr/>
        </p:nvSpPr>
        <p:spPr bwMode="auto">
          <a:xfrm>
            <a:off x="4312349" y="5151248"/>
            <a:ext cx="544367" cy="32715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square" lIns="0" tIns="40074" rIns="0" bIns="40074" anchor="ctr" anchorCtr="0">
            <a:spAutoFit/>
          </a:bodyPr>
          <a:lstStyle/>
          <a:p>
            <a:pPr algn="ctr" defTabSz="952500">
              <a:defRPr/>
            </a:pPr>
            <a:r>
              <a:rPr lang="fr-FR" sz="1600" b="1" dirty="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69%</a:t>
            </a:r>
          </a:p>
        </p:txBody>
      </p:sp>
    </p:spTree>
    <p:extLst>
      <p:ext uri="{BB962C8B-B14F-4D97-AF65-F5344CB8AC3E}">
        <p14:creationId xmlns:p14="http://schemas.microsoft.com/office/powerpoint/2010/main" val="3254951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1022284"/>
            <a:ext cx="108095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En pensant à cette personne et à sa vie aujourd’hui, diriez-vous que vous êtes...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5506" y="34743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En pensant à la vie de cette personne, les Français se montrent majoritairement sereins même s’ils sont seulement 7% à déclarer être tout à fait sereins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4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888772"/>
              </p:ext>
            </p:extLst>
          </p:nvPr>
        </p:nvGraphicFramePr>
        <p:xfrm>
          <a:off x="1461009" y="1707614"/>
          <a:ext cx="7352487" cy="4825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627686" y="4333657"/>
            <a:ext cx="1599838" cy="292388"/>
          </a:xfrm>
          <a:prstGeom prst="rect">
            <a:avLst/>
          </a:prstGeom>
          <a:solidFill>
            <a:srgbClr val="800000"/>
          </a:solidFill>
          <a:ln>
            <a:noFill/>
          </a:ln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fr-FR" sz="1300" b="1" dirty="0">
                <a:solidFill>
                  <a:schemeClr val="bg1"/>
                </a:solidFill>
                <a:latin typeface="Calibri" pitchFamily="34" charset="0"/>
              </a:rPr>
              <a:t>Sont inquiet(</a:t>
            </a:r>
            <a:r>
              <a:rPr lang="fr-FR" sz="1300" b="1" dirty="0" err="1">
                <a:solidFill>
                  <a:schemeClr val="bg1"/>
                </a:solidFill>
                <a:latin typeface="Calibri" pitchFamily="34" charset="0"/>
              </a:rPr>
              <a:t>ète</a:t>
            </a:r>
            <a:r>
              <a:rPr lang="fr-FR" sz="1300" b="1" dirty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fr-FR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6456357" y="2195280"/>
            <a:ext cx="0" cy="1233784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6452463" y="4568187"/>
            <a:ext cx="0" cy="1139199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7657278" y="2216963"/>
            <a:ext cx="1221743" cy="292388"/>
          </a:xfrm>
          <a:prstGeom prst="rect">
            <a:avLst/>
          </a:prstGeom>
          <a:solidFill>
            <a:srgbClr val="003366"/>
          </a:solidFill>
          <a:ln>
            <a:noFill/>
          </a:ln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fr-FR" sz="1300" b="1" dirty="0">
                <a:solidFill>
                  <a:schemeClr val="bg1"/>
                </a:solidFill>
                <a:latin typeface="Calibri" pitchFamily="34" charset="0"/>
              </a:rPr>
              <a:t>Sont serein(e)</a:t>
            </a:r>
          </a:p>
        </p:txBody>
      </p:sp>
      <p:sp>
        <p:nvSpPr>
          <p:cNvPr id="9" name="Larme 8"/>
          <p:cNvSpPr/>
          <p:nvPr/>
        </p:nvSpPr>
        <p:spPr>
          <a:xfrm>
            <a:off x="6878538" y="2228884"/>
            <a:ext cx="789949" cy="545123"/>
          </a:xfrm>
          <a:prstGeom prst="teardrop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57%</a:t>
            </a:r>
          </a:p>
        </p:txBody>
      </p:sp>
      <p:sp>
        <p:nvSpPr>
          <p:cNvPr id="10" name="Larme 9"/>
          <p:cNvSpPr/>
          <p:nvPr/>
        </p:nvSpPr>
        <p:spPr>
          <a:xfrm>
            <a:off x="6870385" y="4346376"/>
            <a:ext cx="789949" cy="545123"/>
          </a:xfrm>
          <a:prstGeom prst="teardrop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43%</a:t>
            </a:r>
          </a:p>
        </p:txBody>
      </p:sp>
      <p:graphicFrame>
        <p:nvGraphicFramePr>
          <p:cNvPr id="11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355777"/>
              </p:ext>
            </p:extLst>
          </p:nvPr>
        </p:nvGraphicFramePr>
        <p:xfrm>
          <a:off x="7311613" y="5354211"/>
          <a:ext cx="3947626" cy="1233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/>
          <p:cNvSpPr/>
          <p:nvPr/>
        </p:nvSpPr>
        <p:spPr>
          <a:xfrm>
            <a:off x="7623845" y="4660840"/>
            <a:ext cx="28642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Ont une mauvaise image du vieillissement : 85%</a:t>
            </a:r>
          </a:p>
        </p:txBody>
      </p:sp>
      <p:sp>
        <p:nvSpPr>
          <p:cNvPr id="14" name="Ellipse 13"/>
          <p:cNvSpPr/>
          <p:nvPr/>
        </p:nvSpPr>
        <p:spPr>
          <a:xfrm>
            <a:off x="10764588" y="5769693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8577180" y="5486116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9313474" y="5506312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7317580" y="5070429"/>
            <a:ext cx="3679634" cy="2890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i="1" dirty="0">
                <a:solidFill>
                  <a:srgbClr val="003366"/>
                </a:solidFill>
                <a:latin typeface="Calibri" pitchFamily="34" charset="0"/>
                <a:cs typeface="Calibri" pitchFamily="34" charset="0"/>
              </a:rPr>
              <a:t>Inquiétude vis-à-vis de la personne selon l'âge </a:t>
            </a:r>
          </a:p>
        </p:txBody>
      </p:sp>
    </p:spTree>
    <p:extLst>
      <p:ext uri="{BB962C8B-B14F-4D97-AF65-F5344CB8AC3E}">
        <p14:creationId xmlns:p14="http://schemas.microsoft.com/office/powerpoint/2010/main" val="740408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1022284"/>
            <a:ext cx="108095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pour quelle raison principale êtes-vous particulièrement inquiet(</a:t>
            </a:r>
            <a:r>
              <a:rPr lang="fr-FR" sz="1200" b="1" dirty="0" err="1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ète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) pour cette personne ? Parce que…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2561" y="211015"/>
            <a:ext cx="10986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Quand ils sont inquiets, les craintes concernent notamment la perte d’autonomie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6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923190"/>
              </p:ext>
            </p:extLst>
          </p:nvPr>
        </p:nvGraphicFramePr>
        <p:xfrm>
          <a:off x="658666" y="1917461"/>
          <a:ext cx="9157363" cy="457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72561" y="1278826"/>
            <a:ext cx="6842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 : aux personnes « plutôt » ou « très » inquiètes, soit 43% de l’échantillon</a:t>
            </a:r>
          </a:p>
        </p:txBody>
      </p:sp>
      <p:sp>
        <p:nvSpPr>
          <p:cNvPr id="7" name="Rectangle 6"/>
          <p:cNvSpPr/>
          <p:nvPr/>
        </p:nvSpPr>
        <p:spPr>
          <a:xfrm>
            <a:off x="9831219" y="2089366"/>
            <a:ext cx="129997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37%</a:t>
            </a:r>
          </a:p>
        </p:txBody>
      </p:sp>
      <p:sp>
        <p:nvSpPr>
          <p:cNvPr id="9" name="Rectangle 8"/>
          <p:cNvSpPr/>
          <p:nvPr/>
        </p:nvSpPr>
        <p:spPr>
          <a:xfrm>
            <a:off x="9831219" y="3221780"/>
            <a:ext cx="129997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Ouvrier : 25%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73866" y="4310613"/>
            <a:ext cx="2097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Catégories socio-professionnelles supérieures : 18%</a:t>
            </a:r>
          </a:p>
        </p:txBody>
      </p:sp>
      <p:sp>
        <p:nvSpPr>
          <p:cNvPr id="4" name="Rectangle 3"/>
          <p:cNvSpPr/>
          <p:nvPr/>
        </p:nvSpPr>
        <p:spPr>
          <a:xfrm>
            <a:off x="2189347" y="654641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*Les autres mentions relevées font principalement référence à un mauvais état de santé en général (10 verbatim).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02104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4294967295"/>
          </p:nvPr>
        </p:nvSpPr>
        <p:spPr>
          <a:xfrm>
            <a:off x="822049" y="2385792"/>
            <a:ext cx="2272146" cy="627062"/>
          </a:xfrm>
          <a:prstGeom prst="rect">
            <a:avLst/>
          </a:prstGeom>
        </p:spPr>
        <p:txBody>
          <a:bodyPr/>
          <a:lstStyle/>
          <a:p>
            <a:pPr marL="0" indent="0" algn="r">
              <a:buNone/>
            </a:pPr>
            <a:r>
              <a:rPr lang="fr-FR" sz="16600" b="1" dirty="0">
                <a:solidFill>
                  <a:srgbClr val="A50021"/>
                </a:solidFill>
              </a:rPr>
              <a:t>C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93738" y="3833090"/>
            <a:ext cx="1200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A50021"/>
                </a:solidFill>
              </a:rPr>
              <a:t>-</a:t>
            </a:r>
            <a:endParaRPr lang="fr-FR" b="1" dirty="0">
              <a:solidFill>
                <a:srgbClr val="A50021"/>
              </a:solidFill>
            </a:endParaRPr>
          </a:p>
        </p:txBody>
      </p:sp>
      <p:sp>
        <p:nvSpPr>
          <p:cNvPr id="5" name="Triangle isocèle 4"/>
          <p:cNvSpPr/>
          <p:nvPr/>
        </p:nvSpPr>
        <p:spPr>
          <a:xfrm rot="5400000">
            <a:off x="2928327" y="5285404"/>
            <a:ext cx="1915678" cy="744685"/>
          </a:xfrm>
          <a:prstGeom prst="triangle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3806531" y="3709382"/>
            <a:ext cx="7909219" cy="8321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000" b="1" dirty="0">
                <a:solidFill>
                  <a:srgbClr val="A50021"/>
                </a:solidFill>
              </a:rPr>
              <a:t>Les souhaits pour soi et ses proches</a:t>
            </a:r>
          </a:p>
        </p:txBody>
      </p:sp>
      <p:pic>
        <p:nvPicPr>
          <p:cNvPr id="9" name="Image 8" descr="Résultat de recherche d'images pour &quot;logo cogedim club&quot;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66" y="6445444"/>
            <a:ext cx="1660195" cy="367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123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5506" y="78811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La maison est l’habitat préféré des Français dans la perspective des « vieux jours », quand ils se prononcent pour eux et la personne qu’ils connaissent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21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149418"/>
              </p:ext>
            </p:extLst>
          </p:nvPr>
        </p:nvGraphicFramePr>
        <p:xfrm>
          <a:off x="6859891" y="2155152"/>
          <a:ext cx="3542871" cy="4415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543072"/>
              </p:ext>
            </p:extLst>
          </p:nvPr>
        </p:nvGraphicFramePr>
        <p:xfrm>
          <a:off x="4616636" y="2187220"/>
          <a:ext cx="2743200" cy="43891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Une maison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Un appartement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Un foyer /</a:t>
                      </a:r>
                      <a:b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une résidence adaptée aux personnes âgées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Un EHPAD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Autre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3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160001"/>
              </p:ext>
            </p:extLst>
          </p:nvPr>
        </p:nvGraphicFramePr>
        <p:xfrm>
          <a:off x="1815738" y="2155152"/>
          <a:ext cx="3345039" cy="4415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1668108" y="1565755"/>
            <a:ext cx="2691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ses « vieux jours »</a:t>
            </a:r>
            <a:endParaRPr lang="fr-FR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00251" y="1434416"/>
            <a:ext cx="4639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les « vieux jours » de la personne proche 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âgée de plus de 75 ans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72562" y="982291"/>
            <a:ext cx="63375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Vous personnellement, dans quel type d’habitat voudriez-vous vieillir, après 75 ans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005621" y="983708"/>
            <a:ext cx="4508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Dans quel type d’habitat voudriez-vous la voir vieillir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10" name="Rectangle à coins arrondis 9"/>
          <p:cNvSpPr/>
          <p:nvPr/>
        </p:nvSpPr>
        <p:spPr bwMode="auto">
          <a:xfrm>
            <a:off x="1815738" y="2118267"/>
            <a:ext cx="8498888" cy="944422"/>
          </a:xfrm>
          <a:prstGeom prst="roundRect">
            <a:avLst/>
          </a:prstGeom>
          <a:noFill/>
          <a:ln w="19050" cap="flat" cmpd="sng" algn="ctr">
            <a:solidFill>
              <a:srgbClr val="7F7F7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empus Sans ITC" pitchFamily="82" charset="0"/>
            </a:endParaRPr>
          </a:p>
        </p:txBody>
      </p:sp>
      <p:graphicFrame>
        <p:nvGraphicFramePr>
          <p:cNvPr id="13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94435"/>
              </p:ext>
            </p:extLst>
          </p:nvPr>
        </p:nvGraphicFramePr>
        <p:xfrm>
          <a:off x="155989" y="4968622"/>
          <a:ext cx="3679634" cy="1233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angle à coins arrondis 13"/>
          <p:cNvSpPr/>
          <p:nvPr/>
        </p:nvSpPr>
        <p:spPr>
          <a:xfrm>
            <a:off x="189040" y="4615648"/>
            <a:ext cx="2873650" cy="2890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i="1" dirty="0">
                <a:solidFill>
                  <a:srgbClr val="003366"/>
                </a:solidFill>
                <a:latin typeface="Calibri" pitchFamily="34" charset="0"/>
                <a:cs typeface="Calibri" pitchFamily="34" charset="0"/>
              </a:rPr>
              <a:t>Souhait de passer ses « vieux jours » dans un appartement selon l’âge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0481" y="2463072"/>
            <a:ext cx="17283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Habitants des communes rurales : 68%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80501" y="3350322"/>
            <a:ext cx="20555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Agglomération parisienne : 43%</a:t>
            </a:r>
          </a:p>
        </p:txBody>
      </p:sp>
      <p:sp>
        <p:nvSpPr>
          <p:cNvPr id="2" name="Plus 1"/>
          <p:cNvSpPr/>
          <p:nvPr/>
        </p:nvSpPr>
        <p:spPr>
          <a:xfrm>
            <a:off x="8305801" y="4241495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Plus 16"/>
          <p:cNvSpPr/>
          <p:nvPr/>
        </p:nvSpPr>
        <p:spPr>
          <a:xfrm>
            <a:off x="8305801" y="5109991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Plus 17"/>
          <p:cNvSpPr/>
          <p:nvPr/>
        </p:nvSpPr>
        <p:spPr>
          <a:xfrm>
            <a:off x="1111252" y="6541468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377108" y="6519434"/>
            <a:ext cx="4197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Ecart significativement supérieur par rapport au graphe opposé</a:t>
            </a:r>
          </a:p>
        </p:txBody>
      </p:sp>
    </p:spTree>
    <p:extLst>
      <p:ext uri="{BB962C8B-B14F-4D97-AF65-F5344CB8AC3E}">
        <p14:creationId xmlns:p14="http://schemas.microsoft.com/office/powerpoint/2010/main" val="2368233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1059410"/>
            <a:ext cx="48833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géographiquement, voudriez-vous vieillir, après 75 ans...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5506" y="211015"/>
            <a:ext cx="11975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Et ils se projettent principalement en France pour leurs « vieux jours »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21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693866"/>
              </p:ext>
            </p:extLst>
          </p:nvPr>
        </p:nvGraphicFramePr>
        <p:xfrm>
          <a:off x="6262072" y="2625819"/>
          <a:ext cx="3933222" cy="3102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001816"/>
              </p:ext>
            </p:extLst>
          </p:nvPr>
        </p:nvGraphicFramePr>
        <p:xfrm>
          <a:off x="4182316" y="2541997"/>
          <a:ext cx="2743200" cy="3186774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9338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 France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338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 l’étranger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430239"/>
              </p:ext>
            </p:extLst>
          </p:nvPr>
        </p:nvGraphicFramePr>
        <p:xfrm>
          <a:off x="1337330" y="2625819"/>
          <a:ext cx="3609444" cy="3102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1458785" y="2025354"/>
            <a:ext cx="2691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ses « vieux jours »</a:t>
            </a:r>
            <a:endParaRPr lang="fr-FR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60717" y="1902244"/>
            <a:ext cx="4749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les « vieux jours » de la personne proche 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âgée de plus de 75 ans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27664" y="1049810"/>
            <a:ext cx="4508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géographiquement, voudriez-vous la voir vieillir...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9321" y="3272010"/>
            <a:ext cx="13152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96%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3720" y="4812535"/>
            <a:ext cx="30296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Catégories socio-professionnelles supérieures : 18%</a:t>
            </a:r>
          </a:p>
        </p:txBody>
      </p:sp>
      <p:sp>
        <p:nvSpPr>
          <p:cNvPr id="14" name="Plus 13"/>
          <p:cNvSpPr/>
          <p:nvPr/>
        </p:nvSpPr>
        <p:spPr>
          <a:xfrm>
            <a:off x="1111252" y="6541468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1377108" y="6519434"/>
            <a:ext cx="4197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Ecart significativement supérieur par rapport au graphe opposé</a:t>
            </a:r>
          </a:p>
        </p:txBody>
      </p:sp>
      <p:sp>
        <p:nvSpPr>
          <p:cNvPr id="16" name="Plus 15"/>
          <p:cNvSpPr/>
          <p:nvPr/>
        </p:nvSpPr>
        <p:spPr>
          <a:xfrm>
            <a:off x="3574969" y="4812535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Plus 16"/>
          <p:cNvSpPr/>
          <p:nvPr/>
        </p:nvSpPr>
        <p:spPr>
          <a:xfrm>
            <a:off x="10348507" y="3286877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128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5506" y="23726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Les préférences pour le type de commune sont assez dispersées, avec néanmoins un attrait pour les villes de taille moyenne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21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3570468"/>
              </p:ext>
            </p:extLst>
          </p:nvPr>
        </p:nvGraphicFramePr>
        <p:xfrm>
          <a:off x="6967316" y="2083977"/>
          <a:ext cx="4497461" cy="4107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921523"/>
              </p:ext>
            </p:extLst>
          </p:nvPr>
        </p:nvGraphicFramePr>
        <p:xfrm>
          <a:off x="4479775" y="2110101"/>
          <a:ext cx="2743200" cy="408138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Dans une grande ville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Dans une ville de taille moyenne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Dans une petite ville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Dans le bourg d’un village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la campagne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3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8029320"/>
              </p:ext>
            </p:extLst>
          </p:nvPr>
        </p:nvGraphicFramePr>
        <p:xfrm>
          <a:off x="378921" y="2083977"/>
          <a:ext cx="4497461" cy="419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1535904" y="1488636"/>
            <a:ext cx="2691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ses « vieux jours »</a:t>
            </a:r>
            <a:endParaRPr lang="fr-FR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18665" y="1432510"/>
            <a:ext cx="4973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les « vieux jours » de la personne proche 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âgée de plus de 75 ans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72562" y="1059410"/>
            <a:ext cx="47621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plus précisément, où voudriez-vous vieillir, après 75 ans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005621" y="983708"/>
            <a:ext cx="4508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plus précisément, où voudriez-vous la voir vieillir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10" name="Plus 9"/>
          <p:cNvSpPr/>
          <p:nvPr/>
        </p:nvSpPr>
        <p:spPr>
          <a:xfrm>
            <a:off x="1111252" y="6541468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1377108" y="6519434"/>
            <a:ext cx="4197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Ecart significativement supérieur par rapport au graphe opposé</a:t>
            </a:r>
          </a:p>
        </p:txBody>
      </p:sp>
    </p:spTree>
    <p:extLst>
      <p:ext uri="{BB962C8B-B14F-4D97-AF65-F5344CB8AC3E}">
        <p14:creationId xmlns:p14="http://schemas.microsoft.com/office/powerpoint/2010/main" val="2514304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5506" y="78811"/>
            <a:ext cx="1197512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Les préférences pour le type de commune</a:t>
            </a:r>
          </a:p>
          <a:p>
            <a:r>
              <a:rPr lang="fr-FR" sz="1500" i="1" dirty="0"/>
              <a:t>Résultats détaillés </a:t>
            </a:r>
          </a:p>
        </p:txBody>
      </p:sp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812047"/>
              </p:ext>
            </p:extLst>
          </p:nvPr>
        </p:nvGraphicFramePr>
        <p:xfrm>
          <a:off x="4479775" y="2110101"/>
          <a:ext cx="2743200" cy="408138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Dans une grande ville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Dans une ville de taille moyenne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Dans une petite ville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Dans le</a:t>
                      </a:r>
                      <a:r>
                        <a:rPr lang="fr-FR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bourg d’un village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2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la campagne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1403700" y="1488636"/>
            <a:ext cx="2691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ses « vieux jours »</a:t>
            </a:r>
            <a:endParaRPr lang="fr-FR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09272" y="1432510"/>
            <a:ext cx="45830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les « vieux jours » de la personne proche 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âgée de plus de 75 ans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72562" y="1059410"/>
            <a:ext cx="47621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plus précisément, où voudriez-vous vieillir, après 75 ans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005621" y="983708"/>
            <a:ext cx="4508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plus précisément, où voudriez-vous la voir vieillir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graphicFrame>
        <p:nvGraphicFramePr>
          <p:cNvPr id="16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531632"/>
              </p:ext>
            </p:extLst>
          </p:nvPr>
        </p:nvGraphicFramePr>
        <p:xfrm>
          <a:off x="382733" y="2914333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4641491"/>
              </p:ext>
            </p:extLst>
          </p:nvPr>
        </p:nvGraphicFramePr>
        <p:xfrm>
          <a:off x="360699" y="3732589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094984"/>
              </p:ext>
            </p:extLst>
          </p:nvPr>
        </p:nvGraphicFramePr>
        <p:xfrm>
          <a:off x="382733" y="5399148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833480"/>
              </p:ext>
            </p:extLst>
          </p:nvPr>
        </p:nvGraphicFramePr>
        <p:xfrm>
          <a:off x="360698" y="2042010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4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644430"/>
              </p:ext>
            </p:extLst>
          </p:nvPr>
        </p:nvGraphicFramePr>
        <p:xfrm>
          <a:off x="382732" y="4578283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7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140711"/>
              </p:ext>
            </p:extLst>
          </p:nvPr>
        </p:nvGraphicFramePr>
        <p:xfrm>
          <a:off x="7207866" y="2914333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0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4086559"/>
              </p:ext>
            </p:extLst>
          </p:nvPr>
        </p:nvGraphicFramePr>
        <p:xfrm>
          <a:off x="7207866" y="3774049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3350992" y="3028737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F9000"/>
                </a:solidFill>
              </a:rPr>
              <a:t>34%</a:t>
            </a:r>
          </a:p>
          <a:p>
            <a:r>
              <a:rPr lang="fr-FR" sz="800" dirty="0">
                <a:solidFill>
                  <a:srgbClr val="BF9000"/>
                </a:solidFill>
              </a:rPr>
              <a:t>Résultats d’ensemble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3350992" y="3870873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F9000"/>
                </a:solidFill>
              </a:rPr>
              <a:t>23%</a:t>
            </a:r>
          </a:p>
          <a:p>
            <a:r>
              <a:rPr lang="fr-FR" sz="800" dirty="0">
                <a:solidFill>
                  <a:srgbClr val="BF9000"/>
                </a:solidFill>
              </a:rPr>
              <a:t>Résultats d’ensemble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350992" y="5590079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F9000"/>
                </a:solidFill>
              </a:rPr>
              <a:t>18%</a:t>
            </a:r>
          </a:p>
          <a:p>
            <a:r>
              <a:rPr lang="fr-FR" sz="800" dirty="0">
                <a:solidFill>
                  <a:srgbClr val="BF9000"/>
                </a:solidFill>
              </a:rPr>
              <a:t>Résultats d’ensemble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3350992" y="2196543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F9000"/>
                </a:solidFill>
              </a:rPr>
              <a:t>14%</a:t>
            </a:r>
          </a:p>
          <a:p>
            <a:r>
              <a:rPr lang="fr-FR" sz="800" dirty="0">
                <a:solidFill>
                  <a:srgbClr val="BF9000"/>
                </a:solidFill>
              </a:rPr>
              <a:t>Résultats d’ensemble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3350992" y="4693343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F9000"/>
                </a:solidFill>
              </a:rPr>
              <a:t>11%</a:t>
            </a:r>
          </a:p>
          <a:p>
            <a:r>
              <a:rPr lang="fr-FR" sz="800" dirty="0">
                <a:solidFill>
                  <a:srgbClr val="BF9000"/>
                </a:solidFill>
              </a:rPr>
              <a:t>Résultats d’ensemble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0208261" y="3060121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2F5597"/>
                </a:solidFill>
              </a:rPr>
              <a:t>35%</a:t>
            </a:r>
          </a:p>
          <a:p>
            <a:r>
              <a:rPr lang="fr-FR" sz="800" dirty="0">
                <a:solidFill>
                  <a:srgbClr val="2F5597"/>
                </a:solidFill>
              </a:rPr>
              <a:t>Résultats d’ensemble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10185279" y="3897588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2F5597"/>
                </a:solidFill>
              </a:rPr>
              <a:t>26%</a:t>
            </a:r>
          </a:p>
          <a:p>
            <a:r>
              <a:rPr lang="fr-FR" sz="800" dirty="0">
                <a:solidFill>
                  <a:srgbClr val="2F5597"/>
                </a:solidFill>
              </a:rPr>
              <a:t>Résultats d’ensemble</a:t>
            </a:r>
          </a:p>
        </p:txBody>
      </p:sp>
      <p:graphicFrame>
        <p:nvGraphicFramePr>
          <p:cNvPr id="47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683569"/>
              </p:ext>
            </p:extLst>
          </p:nvPr>
        </p:nvGraphicFramePr>
        <p:xfrm>
          <a:off x="7207866" y="5415965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8" name="ZoneTexte 47"/>
          <p:cNvSpPr txBox="1"/>
          <p:nvPr/>
        </p:nvSpPr>
        <p:spPr>
          <a:xfrm>
            <a:off x="10185278" y="5548479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2F5597"/>
                </a:solidFill>
              </a:rPr>
              <a:t>15%</a:t>
            </a:r>
          </a:p>
          <a:p>
            <a:r>
              <a:rPr lang="fr-FR" sz="800" dirty="0">
                <a:solidFill>
                  <a:srgbClr val="2F5597"/>
                </a:solidFill>
              </a:rPr>
              <a:t>Résultats d’ensemble</a:t>
            </a:r>
          </a:p>
        </p:txBody>
      </p:sp>
      <p:graphicFrame>
        <p:nvGraphicFramePr>
          <p:cNvPr id="49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205512"/>
              </p:ext>
            </p:extLst>
          </p:nvPr>
        </p:nvGraphicFramePr>
        <p:xfrm>
          <a:off x="7204119" y="2101283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2" name="ZoneTexte 51"/>
          <p:cNvSpPr txBox="1"/>
          <p:nvPr/>
        </p:nvSpPr>
        <p:spPr>
          <a:xfrm>
            <a:off x="10181532" y="2251628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2F5597"/>
                </a:solidFill>
              </a:rPr>
              <a:t>12%</a:t>
            </a:r>
          </a:p>
          <a:p>
            <a:r>
              <a:rPr lang="fr-FR" sz="800" dirty="0">
                <a:solidFill>
                  <a:srgbClr val="2F5597"/>
                </a:solidFill>
              </a:rPr>
              <a:t>Résultats d’ensemble</a:t>
            </a:r>
          </a:p>
        </p:txBody>
      </p:sp>
      <p:graphicFrame>
        <p:nvGraphicFramePr>
          <p:cNvPr id="53" name="Obje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0887056"/>
              </p:ext>
            </p:extLst>
          </p:nvPr>
        </p:nvGraphicFramePr>
        <p:xfrm>
          <a:off x="7204119" y="4601502"/>
          <a:ext cx="4057066" cy="72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54" name="ZoneTexte 53"/>
          <p:cNvSpPr txBox="1"/>
          <p:nvPr/>
        </p:nvSpPr>
        <p:spPr>
          <a:xfrm>
            <a:off x="10140297" y="4724455"/>
            <a:ext cx="1079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2F5597"/>
                </a:solidFill>
              </a:rPr>
              <a:t>12%</a:t>
            </a:r>
          </a:p>
          <a:p>
            <a:r>
              <a:rPr lang="fr-FR" sz="800" dirty="0">
                <a:solidFill>
                  <a:srgbClr val="2F5597"/>
                </a:solidFill>
              </a:rPr>
              <a:t>Résultats d’ensemble</a:t>
            </a:r>
          </a:p>
        </p:txBody>
      </p:sp>
      <p:sp>
        <p:nvSpPr>
          <p:cNvPr id="4" name="Ellipse 3"/>
          <p:cNvSpPr/>
          <p:nvPr/>
        </p:nvSpPr>
        <p:spPr>
          <a:xfrm>
            <a:off x="2485256" y="2970684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3168581" y="3401991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56" name="Ellipse 55"/>
          <p:cNvSpPr/>
          <p:nvPr/>
        </p:nvSpPr>
        <p:spPr>
          <a:xfrm>
            <a:off x="2433910" y="4232173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2944547" y="5429909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58" name="Ellipse 57"/>
          <p:cNvSpPr/>
          <p:nvPr/>
        </p:nvSpPr>
        <p:spPr>
          <a:xfrm>
            <a:off x="2250775" y="2092499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/>
          <p:cNvSpPr/>
          <p:nvPr/>
        </p:nvSpPr>
        <p:spPr>
          <a:xfrm>
            <a:off x="2626864" y="2520640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61" name="Ellipse 60"/>
          <p:cNvSpPr/>
          <p:nvPr/>
        </p:nvSpPr>
        <p:spPr>
          <a:xfrm>
            <a:off x="2256982" y="5072869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2591340" y="4632195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63" name="Ellipse 62"/>
          <p:cNvSpPr/>
          <p:nvPr/>
        </p:nvSpPr>
        <p:spPr>
          <a:xfrm>
            <a:off x="9374043" y="2957142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9915005" y="3418950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65" name="Ellipse 64"/>
          <p:cNvSpPr/>
          <p:nvPr/>
        </p:nvSpPr>
        <p:spPr>
          <a:xfrm>
            <a:off x="9647037" y="5478892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9143663" y="5917268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Ellipse 66"/>
          <p:cNvSpPr/>
          <p:nvPr/>
        </p:nvSpPr>
        <p:spPr>
          <a:xfrm>
            <a:off x="9647037" y="2144686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68" name="Ellipse 67"/>
          <p:cNvSpPr/>
          <p:nvPr/>
        </p:nvSpPr>
        <p:spPr>
          <a:xfrm>
            <a:off x="9435879" y="4654695"/>
            <a:ext cx="245498" cy="2135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69" name="Ellipse 68"/>
          <p:cNvSpPr/>
          <p:nvPr/>
        </p:nvSpPr>
        <p:spPr>
          <a:xfrm>
            <a:off x="9020914" y="5092362"/>
            <a:ext cx="245498" cy="213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647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5506" y="12709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La proximité avec les services de la vie courante et avec ses proches constituent les deux principaux critères dans le choix d’un lieu pour ses « vieux jours » - </a:t>
            </a:r>
            <a:r>
              <a:rPr lang="fr-FR" b="1" dirty="0"/>
              <a:t>TOTAL des citations</a:t>
            </a:r>
            <a:endParaRPr lang="fr-FR" i="1" dirty="0"/>
          </a:p>
        </p:txBody>
      </p:sp>
      <p:graphicFrame>
        <p:nvGraphicFramePr>
          <p:cNvPr id="21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1468126"/>
              </p:ext>
            </p:extLst>
          </p:nvPr>
        </p:nvGraphicFramePr>
        <p:xfrm>
          <a:off x="7189925" y="2183130"/>
          <a:ext cx="3959144" cy="4415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095916"/>
              </p:ext>
            </p:extLst>
          </p:nvPr>
        </p:nvGraphicFramePr>
        <p:xfrm>
          <a:off x="4446724" y="2209254"/>
          <a:ext cx="2743200" cy="4389119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proximité aux services de la vie courante (alimentation, médecin, hôpital, services administratifs)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proximité géographique avec vos proches (famille, amis)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 logement plus adapté au vieillissement (ex : sans escalier, volets électriques, sanitaires adaptés)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Pouvoir conserver son logement actuel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 cout de la vie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 logement plus petit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Autre  </a:t>
                      </a:r>
                    </a:p>
                  </a:txBody>
                  <a:tcPr marL="9525" marR="9525" marT="9525" marB="0" anchor="ctr">
                    <a:lnL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3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191547"/>
              </p:ext>
            </p:extLst>
          </p:nvPr>
        </p:nvGraphicFramePr>
        <p:xfrm>
          <a:off x="550842" y="2183130"/>
          <a:ext cx="3895882" cy="4415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1447768" y="1733442"/>
            <a:ext cx="2691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ses « vieux jours »</a:t>
            </a:r>
            <a:endParaRPr lang="fr-FR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79911" y="160210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les « vieux jours » de la personne proche 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âgée de plus de 75 ans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72562" y="874744"/>
            <a:ext cx="4508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pour choisir le lieu où vous voudriez vieillir, après 75 ans, qu’est-ce qui, parmi la liste suivante, serait pour vous prioritaire ? En premier ? En second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005621" y="874744"/>
            <a:ext cx="4508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pour choisir le lieu où vous voudriez la voir vieillir, qu’est-ce qui, parmi la liste suivante, serait selon vous prioritaire, toujours en pensant à cette personne ? En premier ? En second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14" name="Plus 13"/>
          <p:cNvSpPr/>
          <p:nvPr/>
        </p:nvSpPr>
        <p:spPr>
          <a:xfrm>
            <a:off x="1111252" y="6541468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1377108" y="6519434"/>
            <a:ext cx="4197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Ecart significativement supérieur par rapport au graphe opposé</a:t>
            </a:r>
          </a:p>
        </p:txBody>
      </p:sp>
      <p:sp>
        <p:nvSpPr>
          <p:cNvPr id="16" name="Plus 15"/>
          <p:cNvSpPr/>
          <p:nvPr/>
        </p:nvSpPr>
        <p:spPr>
          <a:xfrm>
            <a:off x="10348507" y="4256363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Plus 16"/>
          <p:cNvSpPr/>
          <p:nvPr/>
        </p:nvSpPr>
        <p:spPr>
          <a:xfrm>
            <a:off x="272562" y="2375255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Plus 17"/>
          <p:cNvSpPr/>
          <p:nvPr/>
        </p:nvSpPr>
        <p:spPr>
          <a:xfrm>
            <a:off x="2066475" y="4893571"/>
            <a:ext cx="209320" cy="231354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394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1022284"/>
            <a:ext cx="108095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pour choisir le lieu où vous voudriez vieillir, après 75 ans, qu’est-ce qui, parmi la liste suivante, serait pour vous prioritaire ? En premier ? En second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5506" y="211015"/>
            <a:ext cx="1197512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Les critères de choix envisagés pour son lieu de vie au moment des « vieux jours »</a:t>
            </a:r>
          </a:p>
          <a:p>
            <a:r>
              <a:rPr lang="fr-FR" sz="1500" i="1" dirty="0"/>
              <a:t>Résultats détaillés </a:t>
            </a:r>
          </a:p>
        </p:txBody>
      </p:sp>
      <p:sp>
        <p:nvSpPr>
          <p:cNvPr id="4" name="Rectangle 3"/>
          <p:cNvSpPr/>
          <p:nvPr/>
        </p:nvSpPr>
        <p:spPr>
          <a:xfrm>
            <a:off x="5118100" y="6579430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tabLst>
                <a:tab pos="-503555" algn="l"/>
                <a:tab pos="-324485" algn="l"/>
                <a:tab pos="142875" algn="l"/>
                <a:tab pos="359410" algn="l"/>
                <a:tab pos="1079500" algn="l"/>
                <a:tab pos="1799590" algn="l"/>
                <a:tab pos="2519680" algn="l"/>
                <a:tab pos="2879090" algn="l"/>
                <a:tab pos="3239770" algn="l"/>
                <a:tab pos="3599180" algn="l"/>
                <a:tab pos="3959860" algn="l"/>
                <a:tab pos="4319270" algn="l"/>
                <a:tab pos="4679950" algn="l"/>
                <a:tab pos="5039360" algn="l"/>
                <a:tab pos="5400040" algn="l"/>
              </a:tabLst>
            </a:pPr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(*) Total supérieur à 100%, les interviewés ayant pu donner deux réponses</a:t>
            </a:r>
            <a:endParaRPr lang="fr-FR" sz="7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6956805"/>
              </p:ext>
            </p:extLst>
          </p:nvPr>
        </p:nvGraphicFramePr>
        <p:xfrm>
          <a:off x="140359" y="1847711"/>
          <a:ext cx="10050242" cy="458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240012" y="1450014"/>
            <a:ext cx="2129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>
                <a:solidFill>
                  <a:srgbClr val="003366"/>
                </a:solidFill>
                <a:latin typeface="Calibri" pitchFamily="34" charset="0"/>
                <a:cs typeface="Calibri" pitchFamily="34" charset="0"/>
              </a:rPr>
              <a:t>Résultats détaillés total des citations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9105697" y="2062093"/>
            <a:ext cx="20984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66%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Agglomération parisienne : 66%</a:t>
            </a:r>
          </a:p>
        </p:txBody>
      </p:sp>
      <p:sp>
        <p:nvSpPr>
          <p:cNvPr id="8" name="Rectangle 7"/>
          <p:cNvSpPr/>
          <p:nvPr/>
        </p:nvSpPr>
        <p:spPr>
          <a:xfrm>
            <a:off x="9101327" y="3189633"/>
            <a:ext cx="20146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Femme : 46%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- de 35 ans : 48%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Agglomération parisienne : 51%</a:t>
            </a:r>
          </a:p>
        </p:txBody>
      </p:sp>
      <p:sp>
        <p:nvSpPr>
          <p:cNvPr id="9" name="Rectangle 8"/>
          <p:cNvSpPr/>
          <p:nvPr/>
        </p:nvSpPr>
        <p:spPr>
          <a:xfrm>
            <a:off x="9101328" y="4046187"/>
            <a:ext cx="31934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Cadres et professions intellectuelles supérieures : 43% 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01327" y="2625694"/>
            <a:ext cx="20984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56%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Communes rurales : 43%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01328" y="4552779"/>
            <a:ext cx="20146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Travailleurs indépendants : 42%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Ouvriers : 34%</a:t>
            </a:r>
          </a:p>
        </p:txBody>
      </p:sp>
    </p:spTree>
    <p:extLst>
      <p:ext uri="{BB962C8B-B14F-4D97-AF65-F5344CB8AC3E}">
        <p14:creationId xmlns:p14="http://schemas.microsoft.com/office/powerpoint/2010/main" val="3240407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929951"/>
            <a:ext cx="10809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pour choisir le lieu où vous voudriez la voir vieillir, qu’est-ce qui, parmi la liste suivante, serait selon vous prioritaire, toujours en pensant à cette personne ? En premier ? En second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-15771"/>
            <a:ext cx="120806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A50021"/>
                </a:solidFill>
              </a:rPr>
              <a:t>Les critères de choix envisagés pour le lieu de vie au moment des « vieux jours » de la personne proche âgée de plus de 75 ans</a:t>
            </a:r>
          </a:p>
          <a:p>
            <a:r>
              <a:rPr lang="fr-FR" sz="1500" i="1" dirty="0"/>
              <a:t>Résultats détaillés </a:t>
            </a:r>
          </a:p>
        </p:txBody>
      </p:sp>
      <p:sp>
        <p:nvSpPr>
          <p:cNvPr id="4" name="Rectangle 3"/>
          <p:cNvSpPr/>
          <p:nvPr/>
        </p:nvSpPr>
        <p:spPr>
          <a:xfrm>
            <a:off x="5118100" y="6579430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tabLst>
                <a:tab pos="-503555" algn="l"/>
                <a:tab pos="-324485" algn="l"/>
                <a:tab pos="142875" algn="l"/>
                <a:tab pos="359410" algn="l"/>
                <a:tab pos="1079500" algn="l"/>
                <a:tab pos="1799590" algn="l"/>
                <a:tab pos="2519680" algn="l"/>
                <a:tab pos="2879090" algn="l"/>
                <a:tab pos="3239770" algn="l"/>
                <a:tab pos="3599180" algn="l"/>
                <a:tab pos="3959860" algn="l"/>
                <a:tab pos="4319270" algn="l"/>
                <a:tab pos="4679950" algn="l"/>
                <a:tab pos="5039360" algn="l"/>
                <a:tab pos="5400040" algn="l"/>
              </a:tabLst>
            </a:pPr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(*) Total supérieur à 100%, les interviewés ayant pu donner deux réponses</a:t>
            </a:r>
            <a:endParaRPr lang="fr-FR" sz="7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282900"/>
              </p:ext>
            </p:extLst>
          </p:nvPr>
        </p:nvGraphicFramePr>
        <p:xfrm>
          <a:off x="380928" y="1911374"/>
          <a:ext cx="9644422" cy="458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4090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4294967295"/>
          </p:nvPr>
        </p:nvSpPr>
        <p:spPr>
          <a:xfrm>
            <a:off x="822049" y="2385792"/>
            <a:ext cx="2272146" cy="627062"/>
          </a:xfrm>
          <a:prstGeom prst="rect">
            <a:avLst/>
          </a:prstGeom>
        </p:spPr>
        <p:txBody>
          <a:bodyPr/>
          <a:lstStyle/>
          <a:p>
            <a:pPr marL="0" indent="0" algn="r">
              <a:buNone/>
            </a:pPr>
            <a:r>
              <a:rPr lang="fr-FR" sz="16600" b="1" dirty="0">
                <a:solidFill>
                  <a:srgbClr val="A50021"/>
                </a:solidFill>
              </a:rPr>
              <a:t>D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93738" y="3833090"/>
            <a:ext cx="1200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A50021"/>
                </a:solidFill>
              </a:rPr>
              <a:t>-</a:t>
            </a:r>
            <a:endParaRPr lang="fr-FR" b="1" dirty="0">
              <a:solidFill>
                <a:srgbClr val="A50021"/>
              </a:solidFill>
            </a:endParaRPr>
          </a:p>
        </p:txBody>
      </p:sp>
      <p:sp>
        <p:nvSpPr>
          <p:cNvPr id="5" name="Triangle isocèle 4"/>
          <p:cNvSpPr/>
          <p:nvPr/>
        </p:nvSpPr>
        <p:spPr>
          <a:xfrm rot="5400000">
            <a:off x="2928327" y="5285404"/>
            <a:ext cx="1915678" cy="744685"/>
          </a:xfrm>
          <a:prstGeom prst="triangle">
            <a:avLst/>
          </a:prstGeom>
          <a:solidFill>
            <a:srgbClr val="D0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3806531" y="3709382"/>
            <a:ext cx="7909219" cy="8321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000" b="1" dirty="0">
                <a:solidFill>
                  <a:srgbClr val="A50021"/>
                </a:solidFill>
              </a:rPr>
              <a:t>Focus « Résidences seniors »</a:t>
            </a:r>
          </a:p>
        </p:txBody>
      </p:sp>
      <p:pic>
        <p:nvPicPr>
          <p:cNvPr id="9" name="Image 8" descr="Résultat de recherche d'images pour &quot;logo cogedim club&quot;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66" y="6445444"/>
            <a:ext cx="1660195" cy="367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9887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2562" y="1054026"/>
            <a:ext cx="45748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Avez-vous déjà entendu parler des « résidences seniors » ?</a:t>
            </a:r>
            <a:endParaRPr lang="fr-FR" sz="1200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5506" y="12709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Les résidences séniors sont connues par 9 Français sur 10 mais moins d’un sur deux voit précisément de quoi il s’agit</a:t>
            </a:r>
            <a:endParaRPr lang="fr-FR" sz="2400" i="1" dirty="0">
              <a:solidFill>
                <a:srgbClr val="A50021"/>
              </a:solidFill>
            </a:endParaRPr>
          </a:p>
        </p:txBody>
      </p:sp>
      <p:graphicFrame>
        <p:nvGraphicFramePr>
          <p:cNvPr id="4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473245"/>
              </p:ext>
            </p:extLst>
          </p:nvPr>
        </p:nvGraphicFramePr>
        <p:xfrm>
          <a:off x="1174570" y="2184983"/>
          <a:ext cx="8080298" cy="365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Connecteur droit 9"/>
          <p:cNvCxnSpPr/>
          <p:nvPr/>
        </p:nvCxnSpPr>
        <p:spPr>
          <a:xfrm>
            <a:off x="7598992" y="2566613"/>
            <a:ext cx="0" cy="1540405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476800" y="2890379"/>
            <a:ext cx="2481548" cy="292388"/>
          </a:xfrm>
          <a:prstGeom prst="rect">
            <a:avLst/>
          </a:prstGeom>
          <a:solidFill>
            <a:srgbClr val="003366"/>
          </a:solidFill>
          <a:ln>
            <a:noFill/>
          </a:ln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fr-FR" sz="1300" b="1" dirty="0">
                <a:solidFill>
                  <a:schemeClr val="bg1"/>
                </a:solidFill>
                <a:latin typeface="Calibri" pitchFamily="34" charset="0"/>
              </a:rPr>
              <a:t>En ont entendu parler</a:t>
            </a:r>
          </a:p>
        </p:txBody>
      </p:sp>
      <p:sp>
        <p:nvSpPr>
          <p:cNvPr id="12" name="Larme 11"/>
          <p:cNvSpPr/>
          <p:nvPr/>
        </p:nvSpPr>
        <p:spPr>
          <a:xfrm>
            <a:off x="7720091" y="2892873"/>
            <a:ext cx="789949" cy="545123"/>
          </a:xfrm>
          <a:prstGeom prst="teardrop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90%</a:t>
            </a:r>
          </a:p>
        </p:txBody>
      </p:sp>
      <p:sp>
        <p:nvSpPr>
          <p:cNvPr id="8" name="Rectangle 7"/>
          <p:cNvSpPr/>
          <p:nvPr/>
        </p:nvSpPr>
        <p:spPr>
          <a:xfrm>
            <a:off x="6225938" y="2585338"/>
            <a:ext cx="1454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56%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Sud Ouest : 50%</a:t>
            </a:r>
          </a:p>
        </p:txBody>
      </p:sp>
    </p:spTree>
    <p:extLst>
      <p:ext uri="{BB962C8B-B14F-4D97-AF65-F5344CB8AC3E}">
        <p14:creationId xmlns:p14="http://schemas.microsoft.com/office/powerpoint/2010/main" val="3520829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7540" y="12709"/>
            <a:ext cx="11975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A50021"/>
                </a:solidFill>
              </a:rPr>
              <a:t>¾ des Français qui connaissent les résidences séniors en ont une bonne image, même s’ils sont seulement 5% à en avoir une très bonne image</a:t>
            </a:r>
            <a:endParaRPr lang="fr-FR" sz="2400" i="1" dirty="0">
              <a:solidFill>
                <a:srgbClr val="A5002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33277" y="1292962"/>
            <a:ext cx="51861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 : aux personnes ayant entendu parler des « résidences seniors », soit 90% de l’échantillon</a:t>
            </a:r>
            <a:endParaRPr lang="fr-FR" sz="1000" u="sng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0931" y="891375"/>
            <a:ext cx="4428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Et avez-vous déjà visité ou êtes-vous déjà allé(e) dans une résidence séniors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772840" y="891375"/>
            <a:ext cx="52109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fr-FR" sz="1200" b="1" u="sng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Question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ea typeface="Times New Roman" pitchFamily="18" charset="0"/>
                <a:cs typeface="Calibri"/>
              </a:rPr>
              <a:t> :  Diriez-vous que vous avez une bonne ou une mauvaise image des résidences seniors ?</a:t>
            </a:r>
            <a:endParaRPr lang="fr-FR" sz="1200" b="1" dirty="0">
              <a:solidFill>
                <a:schemeClr val="bg1">
                  <a:lumMod val="50000"/>
                </a:schemeClr>
              </a:solidFill>
              <a:cs typeface="Calibri"/>
            </a:endParaRPr>
          </a:p>
        </p:txBody>
      </p:sp>
      <p:graphicFrame>
        <p:nvGraphicFramePr>
          <p:cNvPr id="9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345152"/>
              </p:ext>
            </p:extLst>
          </p:nvPr>
        </p:nvGraphicFramePr>
        <p:xfrm>
          <a:off x="272562" y="2159465"/>
          <a:ext cx="4261338" cy="365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2199099"/>
              </p:ext>
            </p:extLst>
          </p:nvPr>
        </p:nvGraphicFramePr>
        <p:xfrm>
          <a:off x="4980436" y="2323216"/>
          <a:ext cx="6191250" cy="365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9883836" y="2863781"/>
            <a:ext cx="1890241" cy="292388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fr-FR" sz="1300" b="1" dirty="0">
                <a:solidFill>
                  <a:schemeClr val="bg1"/>
                </a:solidFill>
                <a:latin typeface="Calibri" pitchFamily="34" charset="0"/>
              </a:rPr>
              <a:t>En ont une bonne image</a:t>
            </a:r>
            <a:endParaRPr lang="fr-FR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9031997" y="2528431"/>
            <a:ext cx="0" cy="123378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8263243" y="4444430"/>
            <a:ext cx="0" cy="1139199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9126537" y="4712160"/>
            <a:ext cx="2151733" cy="292388"/>
          </a:xfrm>
          <a:prstGeom prst="rect">
            <a:avLst/>
          </a:prstGeom>
          <a:solidFill>
            <a:srgbClr val="800000"/>
          </a:solidFill>
          <a:effectLst>
            <a:softEdge rad="12700"/>
          </a:effec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fr-FR" sz="1300" b="1" dirty="0">
                <a:solidFill>
                  <a:schemeClr val="bg1"/>
                </a:solidFill>
                <a:latin typeface="Calibri" pitchFamily="34" charset="0"/>
              </a:rPr>
              <a:t>En ont une mauvaise image</a:t>
            </a:r>
          </a:p>
        </p:txBody>
      </p:sp>
      <p:sp>
        <p:nvSpPr>
          <p:cNvPr id="16" name="Larme 15"/>
          <p:cNvSpPr/>
          <p:nvPr/>
        </p:nvSpPr>
        <p:spPr>
          <a:xfrm>
            <a:off x="8369828" y="4727148"/>
            <a:ext cx="789949" cy="545123"/>
          </a:xfrm>
          <a:prstGeom prst="teardrop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25%</a:t>
            </a:r>
          </a:p>
        </p:txBody>
      </p:sp>
      <p:sp>
        <p:nvSpPr>
          <p:cNvPr id="17" name="Larme 16"/>
          <p:cNvSpPr/>
          <p:nvPr/>
        </p:nvSpPr>
        <p:spPr>
          <a:xfrm>
            <a:off x="9126537" y="2872761"/>
            <a:ext cx="789949" cy="545123"/>
          </a:xfrm>
          <a:prstGeom prst="teardrop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75%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835764" y="1285659"/>
            <a:ext cx="5275380" cy="253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 : aux personnes ayant entendu parler des « résidences seniors », soit 90% de l’échantillon</a:t>
            </a:r>
            <a:endParaRPr lang="fr-FR" sz="1000" u="sng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57107" y="3459924"/>
            <a:ext cx="22224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Français ayant déjà visité une résidence sénior : 77%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65 ans et + : 81%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Nord Ouest : 82%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32046" y="2826103"/>
            <a:ext cx="34407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Homme : 27%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Catégories socioprofessionnelles supérieures : 30%</a:t>
            </a:r>
          </a:p>
          <a:p>
            <a:pPr marL="176213" indent="-176213" algn="just">
              <a:buClr>
                <a:srgbClr val="00B050"/>
              </a:buClr>
              <a:buFont typeface="Wingdings 3" panose="05040102010807070707" pitchFamily="18" charset="2"/>
              <a:buChar char=""/>
            </a:pPr>
            <a:r>
              <a:rPr lang="fr-FR" sz="1000" dirty="0">
                <a:latin typeface="Calibri" panose="020F0502020204030204" pitchFamily="34" charset="0"/>
              </a:rPr>
              <a:t>Agglomération parisienne : 31%</a:t>
            </a:r>
          </a:p>
        </p:txBody>
      </p:sp>
    </p:spTree>
    <p:extLst>
      <p:ext uri="{BB962C8B-B14F-4D97-AF65-F5344CB8AC3E}">
        <p14:creationId xmlns:p14="http://schemas.microsoft.com/office/powerpoint/2010/main" val="4592582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fop couleurs vives">
    <a:dk1>
      <a:srgbClr val="2A2A2C"/>
    </a:dk1>
    <a:lt1>
      <a:sysClr val="window" lastClr="FFFFFF"/>
    </a:lt1>
    <a:dk2>
      <a:srgbClr val="A1202E"/>
    </a:dk2>
    <a:lt2>
      <a:srgbClr val="C7C0B0"/>
    </a:lt2>
    <a:accent1>
      <a:srgbClr val="F5BD44"/>
    </a:accent1>
    <a:accent2>
      <a:srgbClr val="4C276F"/>
    </a:accent2>
    <a:accent3>
      <a:srgbClr val="912F78"/>
    </a:accent3>
    <a:accent4>
      <a:srgbClr val="D74725"/>
    </a:accent4>
    <a:accent5>
      <a:srgbClr val="6EB651"/>
    </a:accent5>
    <a:accent6>
      <a:srgbClr val="215091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fop couleurs vives">
    <a:dk1>
      <a:srgbClr val="2A2A2C"/>
    </a:dk1>
    <a:lt1>
      <a:sysClr val="window" lastClr="FFFFFF"/>
    </a:lt1>
    <a:dk2>
      <a:srgbClr val="A1202E"/>
    </a:dk2>
    <a:lt2>
      <a:srgbClr val="C7C0B0"/>
    </a:lt2>
    <a:accent1>
      <a:srgbClr val="F5BD44"/>
    </a:accent1>
    <a:accent2>
      <a:srgbClr val="4C276F"/>
    </a:accent2>
    <a:accent3>
      <a:srgbClr val="912F78"/>
    </a:accent3>
    <a:accent4>
      <a:srgbClr val="D74725"/>
    </a:accent4>
    <a:accent5>
      <a:srgbClr val="6EB651"/>
    </a:accent5>
    <a:accent6>
      <a:srgbClr val="215091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15616</TotalTime>
  <Words>2160</Words>
  <Application>Microsoft Macintosh PowerPoint</Application>
  <PresentationFormat>Grand écran</PresentationFormat>
  <Paragraphs>306</Paragraphs>
  <Slides>25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5" baseType="lpstr">
      <vt:lpstr>MS PGothic</vt:lpstr>
      <vt:lpstr>Arial</vt:lpstr>
      <vt:lpstr>Calibri</vt:lpstr>
      <vt:lpstr>Calibri Light</vt:lpstr>
      <vt:lpstr>Century Gothic</vt:lpstr>
      <vt:lpstr>Tempus Sans ITC</vt:lpstr>
      <vt:lpstr>Times New Roman</vt:lpstr>
      <vt:lpstr>Webdings</vt:lpstr>
      <vt:lpstr>Wingdings 3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adeline.merceron@ifop.com</dc:creator>
  <cp:lastModifiedBy>Microsoft Office User</cp:lastModifiedBy>
  <cp:revision>2344</cp:revision>
  <cp:lastPrinted>2019-04-01T16:44:43Z</cp:lastPrinted>
  <dcterms:created xsi:type="dcterms:W3CDTF">2014-03-18T15:34:54Z</dcterms:created>
  <dcterms:modified xsi:type="dcterms:W3CDTF">2019-04-03T14:26:17Z</dcterms:modified>
</cp:coreProperties>
</file>